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7102475" cy="9388475"/>
  <p:defaultTextStyle>
    <a:defPPr>
      <a:defRPr lang="lb-L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50E799EB-DAE4-4F47-AF5B-6FED29F0319A}">
          <p14:sldIdLst>
            <p14:sldId id="256"/>
          </p14:sldIdLst>
        </p14:section>
        <p14:section name="Section sans titre" id="{87D117F9-0078-49CE-A909-108D75A364FE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9" autoAdjust="0"/>
    <p:restoredTop sz="95701" autoAdjust="0"/>
  </p:normalViewPr>
  <p:slideViewPr>
    <p:cSldViewPr snapToGrid="0">
      <p:cViewPr varScale="1">
        <p:scale>
          <a:sx n="103" d="100"/>
          <a:sy n="103" d="100"/>
        </p:scale>
        <p:origin x="126" y="2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FE44F8-F5EB-4E94-B588-7BDFEF1400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lb-LU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2B4ABBD-030D-4F72-8ACD-2C6B0CE360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lb-LU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A8925A1-0C39-48B7-90F2-1A210DC02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C0B95-5E0F-463B-B62E-5D8926C573AC}" type="datetimeFigureOut">
              <a:rPr lang="lb-LU" smtClean="0"/>
              <a:t>10.12.19</a:t>
            </a:fld>
            <a:endParaRPr lang="lb-LU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61CB603-D6DC-42C4-BC55-026E4BB91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b-LU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5D98657-EA90-4418-BB53-5570494D3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AEBF-6204-4E04-972E-9D089B7F9F34}" type="slidenum">
              <a:rPr lang="lb-LU" smtClean="0"/>
              <a:t>‹N°›</a:t>
            </a:fld>
            <a:endParaRPr lang="lb-LU"/>
          </a:p>
        </p:txBody>
      </p:sp>
    </p:spTree>
    <p:extLst>
      <p:ext uri="{BB962C8B-B14F-4D97-AF65-F5344CB8AC3E}">
        <p14:creationId xmlns:p14="http://schemas.microsoft.com/office/powerpoint/2010/main" val="3879653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A8E521-0C2C-420B-BF5B-67B862182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lb-LU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EEF84C8-D75A-4ACE-B03E-2EA613A16B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b-LU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B770207-C952-43E6-AA29-B2169BCCD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C0B95-5E0F-463B-B62E-5D8926C573AC}" type="datetimeFigureOut">
              <a:rPr lang="lb-LU" smtClean="0"/>
              <a:t>10.12.19</a:t>
            </a:fld>
            <a:endParaRPr lang="lb-LU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F7DFFF4-328D-4273-AE8A-5213943D6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b-LU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7FF54F-0854-4B3F-B00F-89F442A19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AEBF-6204-4E04-972E-9D089B7F9F34}" type="slidenum">
              <a:rPr lang="lb-LU" smtClean="0"/>
              <a:t>‹N°›</a:t>
            </a:fld>
            <a:endParaRPr lang="lb-LU"/>
          </a:p>
        </p:txBody>
      </p:sp>
    </p:spTree>
    <p:extLst>
      <p:ext uri="{BB962C8B-B14F-4D97-AF65-F5344CB8AC3E}">
        <p14:creationId xmlns:p14="http://schemas.microsoft.com/office/powerpoint/2010/main" val="152390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87BADF8-918A-4747-BEA9-B775CD3C94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lb-LU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3E2887F-28F8-48DF-82BF-80D94D4E08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b-LU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5EE99DB-4C3D-4AC5-9C73-91F1CF48C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C0B95-5E0F-463B-B62E-5D8926C573AC}" type="datetimeFigureOut">
              <a:rPr lang="lb-LU" smtClean="0"/>
              <a:t>10.12.19</a:t>
            </a:fld>
            <a:endParaRPr lang="lb-LU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D471339-6C37-44B8-A891-53EFCBB3A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b-LU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5EA7CC-49B4-4764-ADB4-9ACC7D9A4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AEBF-6204-4E04-972E-9D089B7F9F34}" type="slidenum">
              <a:rPr lang="lb-LU" smtClean="0"/>
              <a:t>‹N°›</a:t>
            </a:fld>
            <a:endParaRPr lang="lb-LU"/>
          </a:p>
        </p:txBody>
      </p:sp>
    </p:spTree>
    <p:extLst>
      <p:ext uri="{BB962C8B-B14F-4D97-AF65-F5344CB8AC3E}">
        <p14:creationId xmlns:p14="http://schemas.microsoft.com/office/powerpoint/2010/main" val="1062224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1C03A7-7554-407F-B7E4-CEC064827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lb-LU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3F0372-E15D-4F68-B66E-CA776ACA2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b-LU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3E05E58-8F59-4636-B0FE-CCFAC358F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C0B95-5E0F-463B-B62E-5D8926C573AC}" type="datetimeFigureOut">
              <a:rPr lang="lb-LU" smtClean="0"/>
              <a:t>10.12.19</a:t>
            </a:fld>
            <a:endParaRPr lang="lb-LU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0412BE0-6ABA-499C-AB12-859A48545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b-LU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83F1CD5-1245-49E8-B031-2D08CA3E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AEBF-6204-4E04-972E-9D089B7F9F34}" type="slidenum">
              <a:rPr lang="lb-LU" smtClean="0"/>
              <a:t>‹N°›</a:t>
            </a:fld>
            <a:endParaRPr lang="lb-LU"/>
          </a:p>
        </p:txBody>
      </p:sp>
    </p:spTree>
    <p:extLst>
      <p:ext uri="{BB962C8B-B14F-4D97-AF65-F5344CB8AC3E}">
        <p14:creationId xmlns:p14="http://schemas.microsoft.com/office/powerpoint/2010/main" val="2336601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1F0FFC-E4D3-409F-926A-5EBF046DA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lb-LU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19A1F65-4A9E-48BF-9F12-E715EED64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838F982-C52E-4E0E-BF61-2CF99F9A8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C0B95-5E0F-463B-B62E-5D8926C573AC}" type="datetimeFigureOut">
              <a:rPr lang="lb-LU" smtClean="0"/>
              <a:t>10.12.19</a:t>
            </a:fld>
            <a:endParaRPr lang="lb-LU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09F5BB9-D8E7-4A5C-9846-3AB01E3E7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b-LU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11E096-2918-4C0A-B4A4-8DC7E15C7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AEBF-6204-4E04-972E-9D089B7F9F34}" type="slidenum">
              <a:rPr lang="lb-LU" smtClean="0"/>
              <a:t>‹N°›</a:t>
            </a:fld>
            <a:endParaRPr lang="lb-LU"/>
          </a:p>
        </p:txBody>
      </p:sp>
    </p:spTree>
    <p:extLst>
      <p:ext uri="{BB962C8B-B14F-4D97-AF65-F5344CB8AC3E}">
        <p14:creationId xmlns:p14="http://schemas.microsoft.com/office/powerpoint/2010/main" val="3214208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F39F55-90D9-458F-A630-1F34AAE8F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lb-LU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10D23D-9838-4182-A252-B5014E5FD8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b-LU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5713FB8-AEE7-4271-9370-F05DA5EA79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b-LU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F0CD3EB-5DF3-4692-8635-5DCE670F7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C0B95-5E0F-463B-B62E-5D8926C573AC}" type="datetimeFigureOut">
              <a:rPr lang="lb-LU" smtClean="0"/>
              <a:t>10.12.19</a:t>
            </a:fld>
            <a:endParaRPr lang="lb-LU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184A626-8C6E-42F4-BF03-E7A271ACA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b-LU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B3CCA6E-BCCB-4132-B724-0E822AD77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AEBF-6204-4E04-972E-9D089B7F9F34}" type="slidenum">
              <a:rPr lang="lb-LU" smtClean="0"/>
              <a:t>‹N°›</a:t>
            </a:fld>
            <a:endParaRPr lang="lb-LU"/>
          </a:p>
        </p:txBody>
      </p:sp>
    </p:spTree>
    <p:extLst>
      <p:ext uri="{BB962C8B-B14F-4D97-AF65-F5344CB8AC3E}">
        <p14:creationId xmlns:p14="http://schemas.microsoft.com/office/powerpoint/2010/main" val="3274507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DB590A-835D-4B48-96D8-AE6D5C19A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lb-LU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A2841E9-8FCD-44C7-A1F1-9BBEFEE43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A3925A0-61BB-4AE2-8575-E3A22210C4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b-LU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7FD781F-BD58-4518-A0E8-052B49BE4E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1707075-4744-4146-9F2C-F3D64E663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b-LU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8C988B8-B7CB-4A24-8036-91A4C56BD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C0B95-5E0F-463B-B62E-5D8926C573AC}" type="datetimeFigureOut">
              <a:rPr lang="lb-LU" smtClean="0"/>
              <a:t>10.12.19</a:t>
            </a:fld>
            <a:endParaRPr lang="lb-LU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73786AD-E586-47C8-B7BE-19EBB8879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b-LU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E6A58EC-2909-4947-A422-E54A08DE9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AEBF-6204-4E04-972E-9D089B7F9F34}" type="slidenum">
              <a:rPr lang="lb-LU" smtClean="0"/>
              <a:t>‹N°›</a:t>
            </a:fld>
            <a:endParaRPr lang="lb-LU"/>
          </a:p>
        </p:txBody>
      </p:sp>
    </p:spTree>
    <p:extLst>
      <p:ext uri="{BB962C8B-B14F-4D97-AF65-F5344CB8AC3E}">
        <p14:creationId xmlns:p14="http://schemas.microsoft.com/office/powerpoint/2010/main" val="2761819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2D3B7F-C8F9-4CA7-A5A0-31DD6613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lb-LU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1164322-0E3B-49A1-B108-2C7D2094A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C0B95-5E0F-463B-B62E-5D8926C573AC}" type="datetimeFigureOut">
              <a:rPr lang="lb-LU" smtClean="0"/>
              <a:t>10.12.19</a:t>
            </a:fld>
            <a:endParaRPr lang="lb-LU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C58CD68-4EE2-4F38-9C67-A36F74343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b-LU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A96EF5B-AA24-4572-8BA6-BCA9834BB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AEBF-6204-4E04-972E-9D089B7F9F34}" type="slidenum">
              <a:rPr lang="lb-LU" smtClean="0"/>
              <a:t>‹N°›</a:t>
            </a:fld>
            <a:endParaRPr lang="lb-LU"/>
          </a:p>
        </p:txBody>
      </p:sp>
    </p:spTree>
    <p:extLst>
      <p:ext uri="{BB962C8B-B14F-4D97-AF65-F5344CB8AC3E}">
        <p14:creationId xmlns:p14="http://schemas.microsoft.com/office/powerpoint/2010/main" val="2060968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BA68755-E4F3-4FAE-B253-06B04CCC6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C0B95-5E0F-463B-B62E-5D8926C573AC}" type="datetimeFigureOut">
              <a:rPr lang="lb-LU" smtClean="0"/>
              <a:t>10.12.19</a:t>
            </a:fld>
            <a:endParaRPr lang="lb-LU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C72E1DD-5B2A-435C-934C-78428199C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b-LU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966A54-571F-4D20-913A-99CC67378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AEBF-6204-4E04-972E-9D089B7F9F34}" type="slidenum">
              <a:rPr lang="lb-LU" smtClean="0"/>
              <a:t>‹N°›</a:t>
            </a:fld>
            <a:endParaRPr lang="lb-LU"/>
          </a:p>
        </p:txBody>
      </p:sp>
    </p:spTree>
    <p:extLst>
      <p:ext uri="{BB962C8B-B14F-4D97-AF65-F5344CB8AC3E}">
        <p14:creationId xmlns:p14="http://schemas.microsoft.com/office/powerpoint/2010/main" val="2513498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7C6B57-4EDC-49CC-B1DC-1768EE731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lb-LU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C97236-5B48-474E-9365-796132897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b-LU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7785354-3F19-4CDF-9D0D-E0F2299F54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DD9DCBB-7FFB-4C17-A838-56B7496BE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C0B95-5E0F-463B-B62E-5D8926C573AC}" type="datetimeFigureOut">
              <a:rPr lang="lb-LU" smtClean="0"/>
              <a:t>10.12.19</a:t>
            </a:fld>
            <a:endParaRPr lang="lb-LU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579FDBA-915C-4C8C-B4DF-60BF578E3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b-LU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696729F-771D-48A1-93D8-92B292988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AEBF-6204-4E04-972E-9D089B7F9F34}" type="slidenum">
              <a:rPr lang="lb-LU" smtClean="0"/>
              <a:t>‹N°›</a:t>
            </a:fld>
            <a:endParaRPr lang="lb-LU"/>
          </a:p>
        </p:txBody>
      </p:sp>
    </p:spTree>
    <p:extLst>
      <p:ext uri="{BB962C8B-B14F-4D97-AF65-F5344CB8AC3E}">
        <p14:creationId xmlns:p14="http://schemas.microsoft.com/office/powerpoint/2010/main" val="2035349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E27186-F1D3-4F21-BDF8-8CC684AB5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lb-LU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1A83163-B0A0-45EE-BD38-7ECEE7BCDF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b-LU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0061C4A-6229-459E-9991-9AB4E2A00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B56243F-F821-49B6-89F4-E09DA659C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C0B95-5E0F-463B-B62E-5D8926C573AC}" type="datetimeFigureOut">
              <a:rPr lang="lb-LU" smtClean="0"/>
              <a:t>10.12.19</a:t>
            </a:fld>
            <a:endParaRPr lang="lb-LU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6077611-8FDB-4E9D-BF43-328CBE58F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b-LU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F28FF8D-4CF6-468F-AFEE-BD32B0216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61AEBF-6204-4E04-972E-9D089B7F9F34}" type="slidenum">
              <a:rPr lang="lb-LU" smtClean="0"/>
              <a:t>‹N°›</a:t>
            </a:fld>
            <a:endParaRPr lang="lb-LU"/>
          </a:p>
        </p:txBody>
      </p:sp>
    </p:spTree>
    <p:extLst>
      <p:ext uri="{BB962C8B-B14F-4D97-AF65-F5344CB8AC3E}">
        <p14:creationId xmlns:p14="http://schemas.microsoft.com/office/powerpoint/2010/main" val="1424722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1AC0156-DD4D-409C-B2CA-A75E560C8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lb-LU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8FF7B52-8B18-457B-B740-87BF5E254C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lb-LU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C602A8C-A968-4D68-8A66-969F40BC4B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C0B95-5E0F-463B-B62E-5D8926C573AC}" type="datetimeFigureOut">
              <a:rPr lang="lb-LU" smtClean="0"/>
              <a:t>10.12.19</a:t>
            </a:fld>
            <a:endParaRPr lang="lb-LU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72BBE54-9C44-40C4-86B9-E566F4E95D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b-LU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C9E50E5-A3DB-4724-B464-2D6A133A8F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61AEBF-6204-4E04-972E-9D089B7F9F34}" type="slidenum">
              <a:rPr lang="lb-LU" smtClean="0"/>
              <a:t>‹N°›</a:t>
            </a:fld>
            <a:endParaRPr lang="lb-LU"/>
          </a:p>
        </p:txBody>
      </p:sp>
    </p:spTree>
    <p:extLst>
      <p:ext uri="{BB962C8B-B14F-4D97-AF65-F5344CB8AC3E}">
        <p14:creationId xmlns:p14="http://schemas.microsoft.com/office/powerpoint/2010/main" val="1388907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b-L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8D34AE-1902-4302-A3E7-1213250BF7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331588"/>
          </a:xfrm>
        </p:spPr>
        <p:txBody>
          <a:bodyPr/>
          <a:lstStyle/>
          <a:p>
            <a:r>
              <a:rPr lang="lb-LU" b="1" dirty="0"/>
              <a:t>RadioLogic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33A1B6F-ADDC-4E47-98D6-B9FB5C40B9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60096"/>
            <a:ext cx="9144000" cy="979293"/>
          </a:xfrm>
        </p:spPr>
        <p:txBody>
          <a:bodyPr>
            <a:normAutofit/>
          </a:bodyPr>
          <a:lstStyle/>
          <a:p>
            <a:r>
              <a:rPr lang="en-US" dirty="0"/>
              <a:t>a case-based learning and self-assessment tool for the </a:t>
            </a:r>
            <a:r>
              <a:rPr lang="en-US" dirty="0" err="1"/>
              <a:t>Orthanc</a:t>
            </a:r>
            <a:r>
              <a:rPr lang="en-US" dirty="0"/>
              <a:t> Ecosystem for Medical Imaging</a:t>
            </a:r>
          </a:p>
          <a:p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379FB9C-6156-4EB3-8A55-F4D0E70B7A7A}"/>
              </a:ext>
            </a:extLst>
          </p:cNvPr>
          <p:cNvSpPr txBox="1"/>
          <p:nvPr/>
        </p:nvSpPr>
        <p:spPr>
          <a:xfrm>
            <a:off x="5005873" y="4148440"/>
            <a:ext cx="2180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b-LU" sz="2400" b="1" dirty="0"/>
              <a:t>Marco Barnig</a:t>
            </a:r>
          </a:p>
        </p:txBody>
      </p:sp>
    </p:spTree>
    <p:extLst>
      <p:ext uri="{BB962C8B-B14F-4D97-AF65-F5344CB8AC3E}">
        <p14:creationId xmlns:p14="http://schemas.microsoft.com/office/powerpoint/2010/main" val="523851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87D2C1-7F95-4274-8331-2278EABA4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b-LU" b="1" dirty="0"/>
              <a:t>9. RadioLogicTutor III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885354-0DAC-4972-BAB0-2E2B1D331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44762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lb-LU" sz="2400" dirty="0"/>
              <a:t>7. Diagnosis &gt; multiple choice radio-buttons, submission</a:t>
            </a:r>
          </a:p>
          <a:p>
            <a:pPr marL="0" indent="0" algn="just">
              <a:buNone/>
            </a:pPr>
            <a:r>
              <a:rPr lang="lb-LU" sz="2400" dirty="0"/>
              <a:t>8. Answer &gt; </a:t>
            </a:r>
            <a:r>
              <a:rPr lang="fr-LU" sz="2400" dirty="0" err="1"/>
              <a:t>grey</a:t>
            </a:r>
            <a:r>
              <a:rPr lang="fr-LU" sz="2400" dirty="0"/>
              <a:t> or </a:t>
            </a:r>
            <a:r>
              <a:rPr lang="fr-LU" sz="2400" dirty="0" err="1"/>
              <a:t>color</a:t>
            </a:r>
            <a:r>
              <a:rPr lang="fr-LU" sz="2400" dirty="0"/>
              <a:t> image </a:t>
            </a:r>
            <a:r>
              <a:rPr lang="fr-LU" sz="2400" dirty="0" err="1"/>
              <a:t>explaining</a:t>
            </a:r>
            <a:r>
              <a:rPr lang="fr-LU" sz="2400" dirty="0"/>
              <a:t> the correct diagnoses </a:t>
            </a:r>
            <a:r>
              <a:rPr lang="fr-LU" sz="2400" dirty="0" err="1"/>
              <a:t>with</a:t>
            </a:r>
            <a:r>
              <a:rPr lang="fr-LU" sz="2400" dirty="0"/>
              <a:t> free </a:t>
            </a:r>
            <a:r>
              <a:rPr lang="fr-LU" sz="2400" dirty="0" err="1"/>
              <a:t>text</a:t>
            </a:r>
            <a:r>
              <a:rPr lang="fr-LU" sz="2400" dirty="0"/>
              <a:t> and </a:t>
            </a:r>
            <a:r>
              <a:rPr lang="fr-LU" sz="2400" dirty="0" err="1"/>
              <a:t>pictures</a:t>
            </a:r>
            <a:endParaRPr lang="lb-LU" sz="2400" dirty="0"/>
          </a:p>
          <a:p>
            <a:pPr marL="0" indent="0" algn="just">
              <a:buNone/>
            </a:pPr>
            <a:r>
              <a:rPr lang="lb-LU" sz="2400" dirty="0"/>
              <a:t>9. Results &gt; user </a:t>
            </a:r>
            <a:r>
              <a:rPr lang="fr-LU" sz="2400" dirty="0" err="1"/>
              <a:t>progress</a:t>
            </a:r>
            <a:r>
              <a:rPr lang="fr-LU" sz="2400" dirty="0"/>
              <a:t> and performance in </a:t>
            </a:r>
            <a:r>
              <a:rPr lang="fr-LU" sz="2400" dirty="0" err="1"/>
              <a:t>graphical</a:t>
            </a:r>
            <a:r>
              <a:rPr lang="fr-LU" sz="2400" dirty="0"/>
              <a:t> </a:t>
            </a:r>
            <a:r>
              <a:rPr lang="fr-LU" sz="2400" dirty="0" err="1"/>
              <a:t>form</a:t>
            </a:r>
            <a:r>
              <a:rPr lang="fr-LU" sz="2400" dirty="0"/>
              <a:t> (</a:t>
            </a:r>
            <a:r>
              <a:rPr lang="fr-LU" sz="2400" dirty="0" err="1"/>
              <a:t>assessment</a:t>
            </a:r>
            <a:r>
              <a:rPr lang="fr-LU" sz="2400" dirty="0"/>
              <a:t>), </a:t>
            </a:r>
            <a:r>
              <a:rPr lang="fr-LU" sz="2400" dirty="0" err="1"/>
              <a:t>comparison</a:t>
            </a:r>
            <a:r>
              <a:rPr lang="fr-LU" sz="2400" dirty="0"/>
              <a:t> </a:t>
            </a:r>
            <a:r>
              <a:rPr lang="fr-LU" sz="2400" dirty="0" err="1"/>
              <a:t>with</a:t>
            </a:r>
            <a:r>
              <a:rPr lang="fr-LU" sz="2400" dirty="0"/>
              <a:t> </a:t>
            </a:r>
            <a:r>
              <a:rPr lang="fr-LU" sz="2400" dirty="0" err="1"/>
              <a:t>peers</a:t>
            </a:r>
            <a:endParaRPr lang="fr-LU" sz="2400" dirty="0"/>
          </a:p>
          <a:p>
            <a:pPr marL="0" indent="0" algn="just">
              <a:buNone/>
            </a:pPr>
            <a:r>
              <a:rPr lang="lb-LU" sz="2400" dirty="0"/>
              <a:t>10. Help &gt; </a:t>
            </a:r>
            <a:r>
              <a:rPr lang="fr-LU" sz="2400" dirty="0" err="1"/>
              <a:t>hints</a:t>
            </a:r>
            <a:r>
              <a:rPr lang="fr-LU" sz="2400" dirty="0"/>
              <a:t> and info how to use the application</a:t>
            </a:r>
            <a:endParaRPr lang="lb-LU" sz="2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A73BA67-8912-A942-AA81-AAC96AD08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1" y="1690903"/>
            <a:ext cx="2679126" cy="200934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229F621-1465-E440-A825-6A6A39BFD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7712" y="1690903"/>
            <a:ext cx="2679127" cy="200934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EBF1552-5E00-FE4A-ACF2-97B93A8BC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7712" y="3928188"/>
            <a:ext cx="2679126" cy="200934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594C49D-65D6-496B-8816-19E9319D5E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5999" y="3927973"/>
            <a:ext cx="2679125" cy="200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294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EA7857-B0E8-469D-8919-04B046A50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b-LU" b="1" dirty="0"/>
              <a:t>10. OrthancPi &amp; OrthancMac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3ADBC2-BD6F-4875-8340-337C9C7BA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4531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dirty="0"/>
              <a:t>Early 2016, I ported the </a:t>
            </a:r>
            <a:r>
              <a:rPr lang="en-US" sz="2400" dirty="0" err="1"/>
              <a:t>Orthanc</a:t>
            </a:r>
            <a:r>
              <a:rPr lang="en-US" sz="2400" dirty="0"/>
              <a:t> source code to the Raspberry Pi, a credit-card–sized single-board computer</a:t>
            </a:r>
          </a:p>
          <a:p>
            <a:r>
              <a:rPr lang="lb-LU" sz="2400" dirty="0"/>
              <a:t>Proof of concept</a:t>
            </a:r>
          </a:p>
          <a:p>
            <a:pPr algn="just"/>
            <a:r>
              <a:rPr lang="lb-LU" sz="2400" dirty="0"/>
              <a:t>Tests with </a:t>
            </a:r>
            <a:r>
              <a:rPr lang="en-US" sz="2400" dirty="0"/>
              <a:t>models B Pi1, Pi2 and Pi3 and different </a:t>
            </a:r>
            <a:r>
              <a:rPr lang="en-US" sz="2400" dirty="0" err="1"/>
              <a:t>WiFi</a:t>
            </a:r>
            <a:r>
              <a:rPr lang="en-US" sz="2400" dirty="0"/>
              <a:t> adapters</a:t>
            </a:r>
          </a:p>
          <a:p>
            <a:pPr marL="0" indent="0" algn="just">
              <a:buNone/>
            </a:pPr>
            <a:r>
              <a:rPr lang="lb-LU" sz="2400" dirty="0"/>
              <a:t>In parallel, I compiled the Orthanc source code for OS X</a:t>
            </a:r>
          </a:p>
          <a:p>
            <a:r>
              <a:rPr lang="lb-LU" sz="2400" dirty="0"/>
              <a:t>MacBook as DICOM archive</a:t>
            </a:r>
          </a:p>
          <a:p>
            <a:r>
              <a:rPr lang="lb-LU" sz="2400" dirty="0"/>
              <a:t>OS X El Capitan</a:t>
            </a:r>
          </a:p>
        </p:txBody>
      </p:sp>
      <p:pic>
        <p:nvPicPr>
          <p:cNvPr id="5" name="Image 4" descr="Une image contenant intérieur, table, assis, télécommande&#10;&#10;Description générée automatiquement">
            <a:extLst>
              <a:ext uri="{FF2B5EF4-FFF2-40B4-BE49-F238E27FC236}">
                <a16:creationId xmlns:a16="http://schemas.microsoft.com/office/drawing/2014/main" id="{C5C8AECC-F383-4399-8705-D8496D567F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559" y="1197271"/>
            <a:ext cx="2984241" cy="222855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9660C2C-0627-4F34-9374-0E945484F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2139" y="3548132"/>
            <a:ext cx="4971660" cy="279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6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7314B0-3BC7-4CF7-9D42-A4C233A37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b-LU" b="1" dirty="0"/>
              <a:t>11. RadioLogicCreator on Mac 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10ADE1-C9EA-45B4-9A61-06C32C8B3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1021"/>
            <a:ext cx="10657114" cy="76828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/>
              <a:t>Assembling, processing and checking selected DICOM files manually with a half-dozen different tools to create clinical cases was cumbersome and not error-proof</a:t>
            </a:r>
            <a:endParaRPr lang="lb-LU" sz="2400" dirty="0"/>
          </a:p>
        </p:txBody>
      </p:sp>
      <p:pic>
        <p:nvPicPr>
          <p:cNvPr id="5" name="Image 4" descr="Une image contenant capture d’écran, ordinateur, portable, table&#10;&#10;Description générée automatiquement">
            <a:extLst>
              <a:ext uri="{FF2B5EF4-FFF2-40B4-BE49-F238E27FC236}">
                <a16:creationId xmlns:a16="http://schemas.microsoft.com/office/drawing/2014/main" id="{FCD67101-0F07-4AC3-BE08-4FA07BCFF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226" y="2290860"/>
            <a:ext cx="7477840" cy="456714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F0BB451-70A0-45F7-A39D-B5F2CE639F9E}"/>
              </a:ext>
            </a:extLst>
          </p:cNvPr>
          <p:cNvSpPr txBox="1"/>
          <p:nvPr/>
        </p:nvSpPr>
        <p:spPr>
          <a:xfrm>
            <a:off x="838200" y="2277595"/>
            <a:ext cx="38217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Mid 2016: tool to automate the process on Mac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C, C++, Objective-C or Swift 3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lb-LU" sz="2400" dirty="0"/>
              <a:t>Experience with Java, PHP, Python, Javascript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lb-LU" sz="2400" dirty="0"/>
              <a:t>Four steps: compression &amp; scaling, customization, private tags, uploading</a:t>
            </a:r>
          </a:p>
          <a:p>
            <a:r>
              <a:rPr lang="lb-LU" sz="2400" dirty="0"/>
              <a:t>End 2016 : 1st stable version</a:t>
            </a:r>
          </a:p>
        </p:txBody>
      </p:sp>
    </p:spTree>
    <p:extLst>
      <p:ext uri="{BB962C8B-B14F-4D97-AF65-F5344CB8AC3E}">
        <p14:creationId xmlns:p14="http://schemas.microsoft.com/office/powerpoint/2010/main" val="1155386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EC5DCF-9F8E-425E-A1C0-F2B9E16E8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b-LU" b="1" dirty="0"/>
              <a:t>12. RadioLogicCreator on Mac II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76527F-0499-4AE0-A39D-4C9FA2926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400" dirty="0"/>
              <a:t>The </a:t>
            </a:r>
            <a:r>
              <a:rPr lang="en-US" sz="2400" dirty="0" err="1"/>
              <a:t>RadioLogicCreator</a:t>
            </a:r>
            <a:r>
              <a:rPr lang="en-US" sz="2400" dirty="0"/>
              <a:t> tool running on Mac was a continuous source of frustration for the users and the developer, for the following reasons:</a:t>
            </a:r>
          </a:p>
          <a:p>
            <a:pPr algn="just"/>
            <a:r>
              <a:rPr lang="lb-LU" sz="2400" dirty="0"/>
              <a:t>Deployment was difficult due to the severe security restrictions of Apple, despite the signature of the app by me as certified developer</a:t>
            </a:r>
          </a:p>
          <a:p>
            <a:pPr algn="just"/>
            <a:r>
              <a:rPr lang="en-US" sz="2400" dirty="0"/>
              <a:t>At each change of the OS X, it was necessary to adapt the application to new rules: El Capitan, Sierra, High-Sierra, Mojave, now Catalina</a:t>
            </a:r>
          </a:p>
          <a:p>
            <a:pPr algn="just"/>
            <a:r>
              <a:rPr lang="en-US" sz="2400" dirty="0"/>
              <a:t>The processing of DICOM files in four steps was synchronous and it took some waiting time before the creation of a clinical case was finished</a:t>
            </a:r>
          </a:p>
          <a:p>
            <a:pPr algn="just"/>
            <a:r>
              <a:rPr lang="en-US" sz="2400" dirty="0"/>
              <a:t>The main problem was the connection between the MAC computers running the </a:t>
            </a:r>
            <a:r>
              <a:rPr lang="en-US" sz="2400" dirty="0" err="1"/>
              <a:t>RadioLogicCreator</a:t>
            </a:r>
            <a:r>
              <a:rPr lang="en-US" sz="2400" dirty="0"/>
              <a:t> tool and the </a:t>
            </a:r>
            <a:r>
              <a:rPr lang="en-US" sz="2400" dirty="0" err="1"/>
              <a:t>Orthanc</a:t>
            </a:r>
            <a:r>
              <a:rPr lang="en-US" sz="2400" dirty="0"/>
              <a:t> server working as a DICOM archive with an integrated reversed </a:t>
            </a:r>
            <a:r>
              <a:rPr lang="en-US" sz="2400" dirty="0" err="1"/>
              <a:t>nginx</a:t>
            </a:r>
            <a:r>
              <a:rPr lang="en-US" sz="2400" dirty="0"/>
              <a:t> proxy in an ad-hoc local network</a:t>
            </a:r>
            <a:endParaRPr lang="lb-LU" sz="2400" dirty="0"/>
          </a:p>
        </p:txBody>
      </p:sp>
    </p:spTree>
    <p:extLst>
      <p:ext uri="{BB962C8B-B14F-4D97-AF65-F5344CB8AC3E}">
        <p14:creationId xmlns:p14="http://schemas.microsoft.com/office/powerpoint/2010/main" val="3774127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00A491-C1DB-444F-B98D-0D0E3A42C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b-LU" b="1" dirty="0"/>
              <a:t>13. Improvements &amp; Enhancements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3683A2E-A0AC-4EAF-8725-6C631B5A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69069" cy="4351338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2400" dirty="0"/>
              <a:t>In 2017, I looked for solutions to tackle the network issues:</a:t>
            </a:r>
          </a:p>
          <a:p>
            <a:pPr algn="just"/>
            <a:r>
              <a:rPr lang="lb-LU" sz="2400" dirty="0"/>
              <a:t>CornerstoneArchiveImageLoader to store</a:t>
            </a:r>
            <a:r>
              <a:rPr lang="en-US" sz="2400" dirty="0"/>
              <a:t> clinical cases in zipped archives inside the browser (new HTML5 technologies: </a:t>
            </a:r>
            <a:r>
              <a:rPr lang="en-US" sz="2400" dirty="0" err="1"/>
              <a:t>indexedDB</a:t>
            </a:r>
            <a:r>
              <a:rPr lang="en-US" sz="2400" dirty="0"/>
              <a:t>)</a:t>
            </a:r>
          </a:p>
          <a:p>
            <a:pPr algn="just"/>
            <a:r>
              <a:rPr lang="en-US" sz="2400" dirty="0"/>
              <a:t>Installation of </a:t>
            </a:r>
            <a:r>
              <a:rPr lang="en-US" sz="2400" dirty="0" err="1"/>
              <a:t>Orthanc</a:t>
            </a:r>
            <a:r>
              <a:rPr lang="en-US" sz="2400" dirty="0"/>
              <a:t> inside a Docker container</a:t>
            </a:r>
          </a:p>
          <a:p>
            <a:pPr algn="just"/>
            <a:r>
              <a:rPr lang="en-US" sz="2400" dirty="0"/>
              <a:t>Replacement of the MacBook, used from time to time as </a:t>
            </a:r>
            <a:r>
              <a:rPr lang="en-US" sz="2400" dirty="0" err="1"/>
              <a:t>Orthanc</a:t>
            </a:r>
            <a:r>
              <a:rPr lang="en-US" sz="2400" dirty="0"/>
              <a:t> server, by dedicated hardware: Synology </a:t>
            </a:r>
            <a:r>
              <a:rPr lang="en-US" sz="2400" dirty="0" err="1"/>
              <a:t>diskstation</a:t>
            </a:r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marL="457200" indent="-457200">
              <a:buAutoNum type="arabicPeriod"/>
            </a:pPr>
            <a:endParaRPr lang="lb-LU" sz="2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185E91C-22B6-402B-8594-1F68B2DE9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81288" y="1825625"/>
            <a:ext cx="2912480" cy="1741992"/>
          </a:xfrm>
          <a:prstGeom prst="rect">
            <a:avLst/>
          </a:prstGeom>
        </p:spPr>
      </p:pic>
      <p:pic>
        <p:nvPicPr>
          <p:cNvPr id="11" name="Image 10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38AD540C-6476-4C7A-9238-5D9B20B6E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04" y="1825625"/>
            <a:ext cx="2571548" cy="422151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14AD9F5-D29E-4BE9-A738-0F147D5FD9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81288" y="3901733"/>
            <a:ext cx="2912479" cy="214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29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7E673D-257B-4E95-AFA0-6DE3E6DFC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b-LU" b="1" dirty="0"/>
              <a:t>14. The last mile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D1236B-01AD-4D7B-AD96-0763FA804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08992"/>
            <a:ext cx="5351586" cy="456797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400" dirty="0"/>
              <a:t>After </a:t>
            </a:r>
            <a:r>
              <a:rPr lang="en-US" sz="2400" dirty="0" err="1"/>
              <a:t>RadioLogicTutor</a:t>
            </a:r>
            <a:r>
              <a:rPr lang="en-US" sz="2400" dirty="0"/>
              <a:t>, </a:t>
            </a:r>
            <a:r>
              <a:rPr lang="en-US" sz="2400" dirty="0" err="1"/>
              <a:t>RadioLogicArchive</a:t>
            </a:r>
            <a:r>
              <a:rPr lang="en-US" sz="2400" dirty="0"/>
              <a:t> was the second component of the </a:t>
            </a:r>
            <a:r>
              <a:rPr lang="en-US" sz="2400" dirty="0" err="1"/>
              <a:t>RadioLogic</a:t>
            </a:r>
            <a:r>
              <a:rPr lang="en-US" sz="2400" dirty="0"/>
              <a:t> system which was ready for a real-life deployment. The last component, </a:t>
            </a:r>
            <a:r>
              <a:rPr lang="en-US" sz="2400" dirty="0" err="1"/>
              <a:t>RadioLogicCreator</a:t>
            </a:r>
            <a:r>
              <a:rPr lang="en-US" sz="2400" dirty="0"/>
              <a:t>, was still waiting for improvement.</a:t>
            </a:r>
          </a:p>
          <a:p>
            <a:pPr marL="0" indent="0" algn="just">
              <a:buNone/>
            </a:pPr>
            <a:r>
              <a:rPr lang="en-US" sz="2400" dirty="0"/>
              <a:t>In July 2018, version 1.4 of </a:t>
            </a:r>
            <a:r>
              <a:rPr lang="en-US" sz="2400" dirty="0" err="1"/>
              <a:t>Orthanc</a:t>
            </a:r>
            <a:r>
              <a:rPr lang="en-US" sz="2400" dirty="0"/>
              <a:t> was released including a new advanced job engine and new metadata options. I was convinced that a plugin, using asynchronous jobs to create clinical cases, would solve all remaining problems, at least most of them. </a:t>
            </a:r>
            <a:endParaRPr lang="lb-LU" sz="2400" dirty="0"/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EA67ADCB-5986-4F59-9283-441859112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044" y="1907931"/>
            <a:ext cx="5013206" cy="384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910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7574E7-85CF-4E48-9F9A-B7BAC73E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b-LU" b="1" dirty="0"/>
              <a:t>15. RadioLogicCreatorPlugin</a:t>
            </a:r>
          </a:p>
        </p:txBody>
      </p:sp>
      <p:pic>
        <p:nvPicPr>
          <p:cNvPr id="5" name="Espace réservé du contenu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FF010B78-B44B-4EB3-B082-848E66DFA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416" y="1855177"/>
            <a:ext cx="7486622" cy="4259629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6C4A536-D91F-4D7B-B4B5-1B162A75FB9B}"/>
              </a:ext>
            </a:extLst>
          </p:cNvPr>
          <p:cNvSpPr txBox="1"/>
          <p:nvPr/>
        </p:nvSpPr>
        <p:spPr>
          <a:xfrm>
            <a:off x="838200" y="1538167"/>
            <a:ext cx="315350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HTML5 - </a:t>
            </a:r>
            <a:r>
              <a:rPr lang="en-US" sz="2400" dirty="0" err="1"/>
              <a:t>Javascript</a:t>
            </a:r>
            <a:r>
              <a:rPr lang="en-US" sz="2400" dirty="0"/>
              <a:t> webpage in the colors and style of the </a:t>
            </a:r>
            <a:r>
              <a:rPr lang="en-US" sz="2400" dirty="0" err="1"/>
              <a:t>Orthanc</a:t>
            </a:r>
            <a:r>
              <a:rPr lang="en-US" sz="2400" dirty="0"/>
              <a:t> explorer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Similarity with the </a:t>
            </a:r>
            <a:r>
              <a:rPr lang="en-US" sz="2400" dirty="0" err="1"/>
              <a:t>RadioLogicCreator</a:t>
            </a:r>
            <a:r>
              <a:rPr lang="en-US" sz="2400" dirty="0"/>
              <a:t> OS X tool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Creation of clinical cases with added </a:t>
            </a:r>
            <a:r>
              <a:rPr lang="en-US" sz="2400" dirty="0" err="1"/>
              <a:t>Orthanc</a:t>
            </a:r>
            <a:r>
              <a:rPr lang="en-US" sz="2400" dirty="0"/>
              <a:t> buttons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Drop zone to upload external DICOM files recursively</a:t>
            </a:r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32F2BCA4-2823-426D-B018-DB9A138741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701" y="221992"/>
            <a:ext cx="3320337" cy="150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91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2D87BA-FC99-4A21-9679-BED7EE787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b-LU" b="1" dirty="0"/>
              <a:t>16. Plugin Functions 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FBC04A8-4D6F-49AC-BCE8-83C90C392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595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program code of the plugin is a mix of the following elements:</a:t>
            </a:r>
          </a:p>
          <a:p>
            <a:r>
              <a:rPr lang="en-US" sz="2400" dirty="0" err="1"/>
              <a:t>Orthanc</a:t>
            </a:r>
            <a:r>
              <a:rPr lang="en-US" sz="2400" dirty="0"/>
              <a:t> SDK functions (from the modules Toolbox, </a:t>
            </a:r>
            <a:r>
              <a:rPr lang="en-US" sz="2400" dirty="0" err="1"/>
              <a:t>Orthanc</a:t>
            </a:r>
            <a:r>
              <a:rPr lang="en-US" sz="2400" dirty="0"/>
              <a:t>, Callback and REST)</a:t>
            </a:r>
          </a:p>
          <a:p>
            <a:r>
              <a:rPr lang="en-US" sz="2400" dirty="0"/>
              <a:t>Members of the </a:t>
            </a:r>
            <a:r>
              <a:rPr lang="en-US" sz="2400" dirty="0" err="1"/>
              <a:t>Orthanc</a:t>
            </a:r>
            <a:r>
              <a:rPr lang="en-US" sz="2400" dirty="0"/>
              <a:t> C++ wrapper class</a:t>
            </a:r>
          </a:p>
          <a:p>
            <a:r>
              <a:rPr lang="en-US" sz="2400" dirty="0"/>
              <a:t>Specific C++ functions</a:t>
            </a:r>
          </a:p>
          <a:p>
            <a:pPr marL="0" indent="0">
              <a:buNone/>
            </a:pPr>
            <a:r>
              <a:rPr lang="lb-LU" sz="2600" dirty="0"/>
              <a:t>Main functions: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D92A249-F188-4A1C-B57A-E46F70AFCF3C}"/>
              </a:ext>
            </a:extLst>
          </p:cNvPr>
          <p:cNvSpPr txBox="1"/>
          <p:nvPr/>
        </p:nvSpPr>
        <p:spPr>
          <a:xfrm>
            <a:off x="838200" y="4026877"/>
            <a:ext cx="55801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lb-LU" sz="2200" dirty="0"/>
              <a:t>CallbackStartJob()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lb-LU" sz="2200" dirty="0">
                <a:solidFill>
                  <a:prstClr val="black"/>
                </a:solidFill>
              </a:rPr>
              <a:t>RadioLogicCreator::Step()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lb-LU" sz="2200" dirty="0">
                <a:solidFill>
                  <a:prstClr val="black"/>
                </a:solidFill>
              </a:rPr>
              <a:t>CustomizeClinicalCaseInstances()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lb-LU" sz="2200" dirty="0">
                <a:solidFill>
                  <a:prstClr val="black"/>
                </a:solidFill>
              </a:rPr>
              <a:t>CompressAndScaleDicomImage()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lb-LU" sz="2200" dirty="0"/>
              <a:t>CustomizeClinicalCaseObservationInstance()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lb-LU" sz="2200" dirty="0">
                <a:solidFill>
                  <a:prstClr val="black"/>
                </a:solidFill>
              </a:rPr>
              <a:t>CustomizeClinicalCaseAnswerInstance()</a:t>
            </a:r>
          </a:p>
        </p:txBody>
      </p:sp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D81BFC75-DF3A-4705-8F27-9586B15C1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055" y="2721535"/>
            <a:ext cx="253310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278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E39AAB-6C32-4DB3-916E-76EB7272F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b-LU" b="1" dirty="0"/>
              <a:t>17. Plugin Functions II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54952C-62FC-4241-B1BB-C6EDBA234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828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The Step() function works in the following three states by checking and incrementing the value of the member variable counter:</a:t>
            </a:r>
          </a:p>
          <a:p>
            <a:pPr algn="just"/>
            <a:r>
              <a:rPr lang="en-US" sz="2000" dirty="0"/>
              <a:t>counter == 0 : the member variable </a:t>
            </a:r>
            <a:r>
              <a:rPr lang="en-US" sz="2000" dirty="0" err="1"/>
              <a:t>maxSteps</a:t>
            </a:r>
            <a:r>
              <a:rPr lang="en-US" sz="2000" dirty="0"/>
              <a:t> is set to the number of instances to process. The anonymization and customization of the instances is prepared and the function </a:t>
            </a:r>
            <a:r>
              <a:rPr lang="en-US" sz="2000" dirty="0" err="1"/>
              <a:t>CustomizeClinicalCaseInstances</a:t>
            </a:r>
            <a:r>
              <a:rPr lang="en-US" sz="2000" dirty="0"/>
              <a:t>() is called a first time. The job information content is initialized. The counter is incremented and the Step() function returns with "continue“.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0 &lt; counter &lt; </a:t>
            </a:r>
            <a:r>
              <a:rPr lang="en-US" sz="2000" dirty="0" err="1"/>
              <a:t>maxSteps</a:t>
            </a:r>
            <a:r>
              <a:rPr lang="en-US" sz="2000" dirty="0"/>
              <a:t> : </a:t>
            </a:r>
            <a:r>
              <a:rPr lang="en-US" sz="2000" dirty="0" err="1"/>
              <a:t>CustomizeClinicalCaseInstances</a:t>
            </a:r>
            <a:r>
              <a:rPr lang="en-US" sz="2000" dirty="0"/>
              <a:t>() and </a:t>
            </a:r>
            <a:r>
              <a:rPr lang="lb-LU" sz="2000" dirty="0">
                <a:solidFill>
                  <a:prstClr val="black"/>
                </a:solidFill>
              </a:rPr>
              <a:t>CompressAndScaleDicomImage() are </a:t>
            </a:r>
            <a:r>
              <a:rPr lang="en-US" sz="2000" dirty="0"/>
              <a:t>called at each step by passing the related </a:t>
            </a:r>
            <a:r>
              <a:rPr lang="en-US" sz="2000" dirty="0" err="1"/>
              <a:t>instanceId</a:t>
            </a:r>
            <a:r>
              <a:rPr lang="en-US" sz="2000" dirty="0"/>
              <a:t>. The job content is regularly updated. If the </a:t>
            </a:r>
            <a:r>
              <a:rPr lang="en-US" sz="2000" dirty="0" err="1"/>
              <a:t>CustomizeClinicalCaseInstances</a:t>
            </a:r>
            <a:r>
              <a:rPr lang="en-US" sz="2000" dirty="0"/>
              <a:t>() returns an error, the Step() function returns with "stop" (failure), otherwise with "continue“.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en-US" sz="2000" dirty="0"/>
              <a:t>counter == </a:t>
            </a:r>
            <a:r>
              <a:rPr lang="en-US" sz="2000" dirty="0" err="1"/>
              <a:t>maxSteps</a:t>
            </a:r>
            <a:r>
              <a:rPr lang="en-US" sz="2000" dirty="0"/>
              <a:t> : </a:t>
            </a:r>
            <a:r>
              <a:rPr lang="en-US" sz="2000" dirty="0" err="1"/>
              <a:t>CustomizeClinicalCaseInstances</a:t>
            </a:r>
            <a:r>
              <a:rPr lang="en-US" sz="2000" dirty="0"/>
              <a:t>() </a:t>
            </a:r>
            <a:r>
              <a:rPr lang="en-US" sz="2000" dirty="0">
                <a:solidFill>
                  <a:prstClr val="black"/>
                </a:solidFill>
              </a:rPr>
              <a:t>and </a:t>
            </a:r>
            <a:r>
              <a:rPr lang="lb-LU" sz="2000" dirty="0">
                <a:solidFill>
                  <a:prstClr val="black"/>
                </a:solidFill>
              </a:rPr>
              <a:t>CompressAndScaleDicomImage() </a:t>
            </a:r>
            <a:r>
              <a:rPr lang="en-US" sz="2000" dirty="0"/>
              <a:t>are called a last time, followed by calling </a:t>
            </a:r>
            <a:r>
              <a:rPr lang="en-US" sz="2000" dirty="0" err="1"/>
              <a:t>CustomizeClinicalCaseObservationInstance</a:t>
            </a:r>
            <a:r>
              <a:rPr lang="en-US" sz="2000" dirty="0"/>
              <a:t>() and </a:t>
            </a:r>
            <a:r>
              <a:rPr lang="en-US" sz="2000" dirty="0" err="1"/>
              <a:t>CustomizeClinicalCaseAnswerInstance</a:t>
            </a:r>
            <a:r>
              <a:rPr lang="en-US" sz="2000" dirty="0"/>
              <a:t>(). If everything works fine, the Step() function returns with "success“.</a:t>
            </a:r>
          </a:p>
        </p:txBody>
      </p:sp>
    </p:spTree>
    <p:extLst>
      <p:ext uri="{BB962C8B-B14F-4D97-AF65-F5344CB8AC3E}">
        <p14:creationId xmlns:p14="http://schemas.microsoft.com/office/powerpoint/2010/main" val="372892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EEB17F-809C-4661-8B41-1922C41F9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b-LU" b="1" dirty="0"/>
              <a:t>18. Plugin Functions III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6B2661-8D0D-495C-837A-F8796E6A3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2204304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200" dirty="0" err="1"/>
              <a:t>CustomizeClinicalCaseObservationInstance</a:t>
            </a:r>
            <a:r>
              <a:rPr lang="en-US" sz="2200" dirty="0"/>
              <a:t>() and </a:t>
            </a:r>
            <a:r>
              <a:rPr lang="en-US" sz="2200" dirty="0" err="1">
                <a:solidFill>
                  <a:prstClr val="black"/>
                </a:solidFill>
              </a:rPr>
              <a:t>CustomizeClinicalCaseAnswerInstance</a:t>
            </a:r>
            <a:r>
              <a:rPr lang="en-US" sz="2200" dirty="0">
                <a:solidFill>
                  <a:prstClr val="black"/>
                </a:solidFill>
              </a:rPr>
              <a:t>()</a:t>
            </a:r>
            <a:r>
              <a:rPr lang="en-US" sz="2200" dirty="0"/>
              <a:t> add the possible diagnoses and other data as private tags into the stored DICOM files. Due to issue 140 with </a:t>
            </a:r>
            <a:r>
              <a:rPr lang="en-US" sz="2200" dirty="0" err="1"/>
              <a:t>Orthanc</a:t>
            </a:r>
            <a:r>
              <a:rPr lang="en-US" sz="2200" dirty="0"/>
              <a:t> core, it is not possible to insert or modify private tags inside the </a:t>
            </a:r>
            <a:r>
              <a:rPr lang="en-US" sz="2200" dirty="0" err="1"/>
              <a:t>Orthanc</a:t>
            </a:r>
            <a:r>
              <a:rPr lang="en-US" sz="2200" dirty="0"/>
              <a:t> REST API's "/create-</a:t>
            </a:r>
            <a:r>
              <a:rPr lang="en-US" sz="2200" dirty="0" err="1"/>
              <a:t>dicom</a:t>
            </a:r>
            <a:r>
              <a:rPr lang="en-US" sz="2200" dirty="0"/>
              <a:t>" and  “/modify". As a workaround I use a DICOM template with empty private tags, replace the pixels in the template with the data of the observation and answer image-files and modify these templates with a system call to the </a:t>
            </a:r>
            <a:r>
              <a:rPr lang="en-US" sz="2200" dirty="0" err="1"/>
              <a:t>Offis</a:t>
            </a:r>
            <a:r>
              <a:rPr lang="en-US" sz="2200" dirty="0"/>
              <a:t> DCMTK tool “</a:t>
            </a:r>
            <a:r>
              <a:rPr lang="en-US" sz="2200" dirty="0" err="1"/>
              <a:t>dcmodify</a:t>
            </a:r>
            <a:r>
              <a:rPr lang="en-US" sz="2200" dirty="0"/>
              <a:t>”.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12EC780-6A06-4257-B40F-4329EA67A9E0}"/>
              </a:ext>
            </a:extLst>
          </p:cNvPr>
          <p:cNvSpPr txBox="1"/>
          <p:nvPr/>
        </p:nvSpPr>
        <p:spPr>
          <a:xfrm>
            <a:off x="838200" y="3894992"/>
            <a:ext cx="674076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dirty="0"/>
              <a:t>The answer picture</a:t>
            </a:r>
            <a:r>
              <a:rPr lang="en-US" sz="2200" dirty="0">
                <a:solidFill>
                  <a:prstClr val="black"/>
                </a:solidFill>
              </a:rPr>
              <a:t> and the correct diagnosis</a:t>
            </a:r>
            <a:r>
              <a:rPr lang="en-US" sz="2200" dirty="0"/>
              <a:t> are scrambled with </a:t>
            </a:r>
            <a:r>
              <a:rPr lang="en-US" sz="2200" dirty="0" err="1"/>
              <a:t>javascript</a:t>
            </a:r>
            <a:r>
              <a:rPr lang="en-US" sz="2200" dirty="0"/>
              <a:t> before the upload to the server to prevent clever users looking at the results before submitting their own diagnosis in </a:t>
            </a:r>
            <a:r>
              <a:rPr lang="en-US" sz="2200" dirty="0" err="1"/>
              <a:t>RadioLogicTutor</a:t>
            </a:r>
            <a:r>
              <a:rPr lang="en-US" sz="2200" dirty="0"/>
              <a:t>. The whole scrambling process is not hacker proof, but I think that encrypting the answers with public-key cryptography would be design-overkill.</a:t>
            </a:r>
            <a:endParaRPr lang="lb-LU" sz="22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6A29070-2586-4F3F-B765-966C0FBA3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1363" y="3662607"/>
            <a:ext cx="3772437" cy="269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455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8CD117-B66C-4363-A1FD-45B21AE2A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b-LU" b="1" dirty="0"/>
              <a:t>1. 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F9DF42-EA41-4938-A8EE-A862E5785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6129"/>
            <a:ext cx="6756918" cy="1652632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400" dirty="0"/>
              <a:t>A few years ago, my son in law, Guillaume </a:t>
            </a:r>
            <a:r>
              <a:rPr lang="en-US" sz="2400" dirty="0" err="1"/>
              <a:t>Bierry</a:t>
            </a:r>
            <a:r>
              <a:rPr lang="en-US" sz="2400" dirty="0"/>
              <a:t>, who is professor of radiology at the university hospital in Strasbourg, asked me if I could create a teaching tool for medical students, based on real clinical cases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B930B5A-9947-49DB-8CC3-C985EA989388}"/>
              </a:ext>
            </a:extLst>
          </p:cNvPr>
          <p:cNvSpPr txBox="1"/>
          <p:nvPr/>
        </p:nvSpPr>
        <p:spPr>
          <a:xfrm>
            <a:off x="838199" y="4761210"/>
            <a:ext cx="67569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Wanted : Tool including a real DICOM viewer to visualize whole medical imaging studies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b-LU" sz="2400" dirty="0"/>
              <a:t>Challenge : </a:t>
            </a:r>
            <a:r>
              <a:rPr lang="fr-FR" sz="2400" dirty="0"/>
              <a:t>OFUR (outil de formation universitaire radiologique)</a:t>
            </a:r>
            <a:endParaRPr lang="lb-LU" sz="24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1C6D189-0364-4A1B-918A-49D1DA050C3F}"/>
              </a:ext>
            </a:extLst>
          </p:cNvPr>
          <p:cNvSpPr txBox="1"/>
          <p:nvPr/>
        </p:nvSpPr>
        <p:spPr>
          <a:xfrm>
            <a:off x="838197" y="2959723"/>
            <a:ext cx="6756917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algn="just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Reference : application about prostate cancer imaging developed by professor Philippe Puech from Lille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0BF8BC0-B168-4FBD-A2EB-5F1E0CD4F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7076" y="1426129"/>
            <a:ext cx="3546724" cy="4728967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6C943D7-185C-4066-816B-98072CC1B6E4}"/>
              </a:ext>
            </a:extLst>
          </p:cNvPr>
          <p:cNvSpPr txBox="1"/>
          <p:nvPr/>
        </p:nvSpPr>
        <p:spPr>
          <a:xfrm>
            <a:off x="838198" y="3989733"/>
            <a:ext cx="67569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Case-based learning is an efficient method for radiologist education</a:t>
            </a:r>
          </a:p>
        </p:txBody>
      </p:sp>
    </p:spTree>
    <p:extLst>
      <p:ext uri="{BB962C8B-B14F-4D97-AF65-F5344CB8AC3E}">
        <p14:creationId xmlns:p14="http://schemas.microsoft.com/office/powerpoint/2010/main" val="2375320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DD2FBC-D7DE-4DA5-8294-6C695D8F7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b-LU" b="1" dirty="0"/>
              <a:t>19. Learning with quizzes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2BA9D0-2E81-4CAC-ADC0-1D48A5CF6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60059" cy="4351338"/>
          </a:xfrm>
        </p:spPr>
        <p:txBody>
          <a:bodyPr>
            <a:normAutofit fontScale="47500" lnSpcReduction="20000"/>
          </a:bodyPr>
          <a:lstStyle/>
          <a:p>
            <a:pPr marL="0" indent="0" algn="just">
              <a:buNone/>
            </a:pPr>
            <a:r>
              <a:rPr lang="fr-LU" sz="5100" dirty="0"/>
              <a:t>The </a:t>
            </a:r>
            <a:r>
              <a:rPr lang="fr-LU" sz="5100" dirty="0" err="1"/>
              <a:t>Orthanc</a:t>
            </a:r>
            <a:r>
              <a:rPr lang="fr-LU" sz="5100" dirty="0"/>
              <a:t> </a:t>
            </a:r>
            <a:r>
              <a:rPr lang="fr-LU" sz="5100" dirty="0" err="1"/>
              <a:t>ecosystem</a:t>
            </a:r>
            <a:r>
              <a:rPr lang="fr-LU" sz="5100" dirty="0"/>
              <a:t> and the </a:t>
            </a:r>
            <a:r>
              <a:rPr lang="fr-LU" sz="5100" dirty="0" err="1"/>
              <a:t>presented</a:t>
            </a:r>
            <a:r>
              <a:rPr lang="fr-LU" sz="5100" dirty="0"/>
              <a:t> </a:t>
            </a:r>
            <a:r>
              <a:rPr lang="fr-LU" sz="5100" dirty="0" err="1"/>
              <a:t>RadioLogic</a:t>
            </a:r>
            <a:r>
              <a:rPr lang="fr-LU" sz="5100" dirty="0"/>
              <a:t> </a:t>
            </a:r>
            <a:r>
              <a:rPr lang="fr-LU" sz="5100" dirty="0" err="1"/>
              <a:t>tools</a:t>
            </a:r>
            <a:r>
              <a:rPr lang="fr-LU" sz="5100" dirty="0"/>
              <a:t> are not </a:t>
            </a:r>
            <a:r>
              <a:rPr lang="fr-LU" sz="5100" dirty="0" err="1"/>
              <a:t>limited</a:t>
            </a:r>
            <a:r>
              <a:rPr lang="fr-LU" sz="5100" dirty="0"/>
              <a:t> to store, to </a:t>
            </a:r>
            <a:r>
              <a:rPr lang="fr-LU" sz="5100" dirty="0" err="1"/>
              <a:t>view</a:t>
            </a:r>
            <a:r>
              <a:rPr lang="fr-LU" sz="5100" dirty="0"/>
              <a:t> and to </a:t>
            </a:r>
            <a:r>
              <a:rPr lang="fr-LU" sz="5100" dirty="0" err="1"/>
              <a:t>assess</a:t>
            </a:r>
            <a:r>
              <a:rPr lang="fr-LU" sz="5100" dirty="0"/>
              <a:t> </a:t>
            </a:r>
            <a:r>
              <a:rPr lang="fr-LU" sz="5100" dirty="0" err="1"/>
              <a:t>knowledge</a:t>
            </a:r>
            <a:r>
              <a:rPr lang="fr-LU" sz="5100" dirty="0"/>
              <a:t> to </a:t>
            </a:r>
            <a:r>
              <a:rPr lang="fr-LU" sz="5100" dirty="0" err="1"/>
              <a:t>interpret</a:t>
            </a:r>
            <a:r>
              <a:rPr lang="fr-LU" sz="5100" dirty="0"/>
              <a:t> </a:t>
            </a:r>
            <a:r>
              <a:rPr lang="fr-LU" sz="5100" dirty="0" err="1"/>
              <a:t>medical</a:t>
            </a:r>
            <a:r>
              <a:rPr lang="fr-LU" sz="5100" dirty="0"/>
              <a:t> images. </a:t>
            </a:r>
          </a:p>
          <a:p>
            <a:pPr marL="0" indent="0" algn="just">
              <a:buNone/>
            </a:pPr>
            <a:r>
              <a:rPr lang="fr-LU" sz="5100" dirty="0" err="1"/>
              <a:t>Technically</a:t>
            </a:r>
            <a:r>
              <a:rPr lang="fr-LU" sz="5100" dirty="0"/>
              <a:t> </a:t>
            </a:r>
            <a:r>
              <a:rPr lang="fr-LU" sz="5100" dirty="0" err="1"/>
              <a:t>we</a:t>
            </a:r>
            <a:r>
              <a:rPr lang="fr-LU" sz="5100" dirty="0"/>
              <a:t> </a:t>
            </a:r>
            <a:r>
              <a:rPr lang="fr-LU" sz="5100" dirty="0" err="1"/>
              <a:t>can</a:t>
            </a:r>
            <a:r>
              <a:rPr lang="fr-LU" sz="5100" dirty="0"/>
              <a:t> use </a:t>
            </a:r>
            <a:r>
              <a:rPr lang="fr-LU" sz="5100" dirty="0" err="1"/>
              <a:t>pictures</a:t>
            </a:r>
            <a:r>
              <a:rPr lang="fr-LU" sz="5100" dirty="0"/>
              <a:t> </a:t>
            </a:r>
            <a:r>
              <a:rPr lang="fr-LU" sz="5100" dirty="0" err="1"/>
              <a:t>presenting</a:t>
            </a:r>
            <a:r>
              <a:rPr lang="fr-LU" sz="5100" dirty="0"/>
              <a:t> </a:t>
            </a:r>
            <a:r>
              <a:rPr lang="fr-LU" sz="5100" dirty="0" err="1"/>
              <a:t>any</a:t>
            </a:r>
            <a:r>
              <a:rPr lang="fr-LU" sz="5100" dirty="0"/>
              <a:t> real-world </a:t>
            </a:r>
            <a:r>
              <a:rPr lang="fr-LU" sz="5100" dirty="0" err="1"/>
              <a:t>problem</a:t>
            </a:r>
            <a:r>
              <a:rPr lang="fr-LU" sz="5100" dirty="0"/>
              <a:t> </a:t>
            </a:r>
            <a:r>
              <a:rPr lang="fr-LU" sz="5100" dirty="0" err="1"/>
              <a:t>with</a:t>
            </a:r>
            <a:r>
              <a:rPr lang="fr-LU" sz="5100" dirty="0"/>
              <a:t> a </a:t>
            </a:r>
            <a:r>
              <a:rPr lang="fr-LU" sz="5100" dirty="0" err="1"/>
              <a:t>related</a:t>
            </a:r>
            <a:r>
              <a:rPr lang="fr-LU" sz="5100" dirty="0"/>
              <a:t> question and use DICOM tags, or </a:t>
            </a:r>
            <a:r>
              <a:rPr lang="fr-LU" sz="5100" dirty="0" err="1"/>
              <a:t>Orthanc</a:t>
            </a:r>
            <a:r>
              <a:rPr lang="fr-LU" sz="5100" dirty="0"/>
              <a:t> </a:t>
            </a:r>
            <a:r>
              <a:rPr lang="fr-LU" sz="5100" dirty="0" err="1"/>
              <a:t>metadata</a:t>
            </a:r>
            <a:r>
              <a:rPr lang="fr-LU" sz="5100" dirty="0"/>
              <a:t>, to store the correct </a:t>
            </a:r>
            <a:r>
              <a:rPr lang="fr-LU" sz="5100" dirty="0" err="1"/>
              <a:t>answer</a:t>
            </a:r>
            <a:r>
              <a:rPr lang="fr-LU" sz="5100" dirty="0"/>
              <a:t>. </a:t>
            </a:r>
          </a:p>
          <a:p>
            <a:pPr marL="0" indent="0" algn="just">
              <a:buNone/>
            </a:pPr>
            <a:r>
              <a:rPr lang="fr-LU" sz="5100" dirty="0"/>
              <a:t>A simple </a:t>
            </a:r>
            <a:r>
              <a:rPr lang="fr-LU" sz="5100" dirty="0" err="1"/>
              <a:t>example</a:t>
            </a:r>
            <a:r>
              <a:rPr lang="fr-LU" sz="5100" dirty="0"/>
              <a:t> </a:t>
            </a:r>
            <a:r>
              <a:rPr lang="fr-LU" sz="5100" dirty="0" err="1"/>
              <a:t>is</a:t>
            </a:r>
            <a:r>
              <a:rPr lang="fr-LU" sz="5100" dirty="0"/>
              <a:t> an e-learning quizz. </a:t>
            </a:r>
            <a:r>
              <a:rPr lang="fr-LU" sz="5100" dirty="0" err="1"/>
              <a:t>Such</a:t>
            </a:r>
            <a:r>
              <a:rPr lang="fr-LU" sz="5100" dirty="0"/>
              <a:t> </a:t>
            </a:r>
            <a:r>
              <a:rPr lang="fr-LU" sz="5100" dirty="0" err="1"/>
              <a:t>quizzes</a:t>
            </a:r>
            <a:r>
              <a:rPr lang="fr-LU" sz="5100" dirty="0"/>
              <a:t> are </a:t>
            </a:r>
            <a:r>
              <a:rPr lang="fr-LU" sz="5100" dirty="0" err="1"/>
              <a:t>widespread</a:t>
            </a:r>
            <a:r>
              <a:rPr lang="fr-LU" sz="5100" dirty="0"/>
              <a:t> on the Internet and </a:t>
            </a:r>
            <a:r>
              <a:rPr lang="fr-LU" sz="5100" dirty="0" err="1"/>
              <a:t>related</a:t>
            </a:r>
            <a:r>
              <a:rPr lang="fr-LU" sz="5100" dirty="0"/>
              <a:t> to all sort of topics : IQ tests, STEM (science, </a:t>
            </a:r>
            <a:r>
              <a:rPr lang="fr-LU" sz="5100" dirty="0" err="1"/>
              <a:t>technology</a:t>
            </a:r>
            <a:r>
              <a:rPr lang="fr-LU" sz="5100" dirty="0"/>
              <a:t>, engineering, </a:t>
            </a:r>
            <a:r>
              <a:rPr lang="fr-LU" sz="5100" dirty="0" err="1"/>
              <a:t>mathematics</a:t>
            </a:r>
            <a:r>
              <a:rPr lang="fr-LU" sz="5100" dirty="0"/>
              <a:t>) </a:t>
            </a:r>
            <a:r>
              <a:rPr lang="fr-LU" sz="5100" dirty="0" err="1"/>
              <a:t>education</a:t>
            </a:r>
            <a:r>
              <a:rPr lang="fr-LU" sz="5100" dirty="0"/>
              <a:t>, </a:t>
            </a:r>
            <a:r>
              <a:rPr lang="fr-LU" sz="5100" dirty="0" err="1"/>
              <a:t>general</a:t>
            </a:r>
            <a:r>
              <a:rPr lang="fr-LU" sz="5100" dirty="0"/>
              <a:t> </a:t>
            </a:r>
            <a:r>
              <a:rPr lang="fr-LU" sz="5100" dirty="0" err="1"/>
              <a:t>knowledge</a:t>
            </a:r>
            <a:r>
              <a:rPr lang="fr-LU" sz="5100" dirty="0"/>
              <a:t>, </a:t>
            </a:r>
            <a:r>
              <a:rPr lang="fr-LU" sz="5100" dirty="0" err="1"/>
              <a:t>trivia</a:t>
            </a:r>
            <a:r>
              <a:rPr lang="fr-LU" sz="5100" dirty="0"/>
              <a:t> or </a:t>
            </a:r>
            <a:r>
              <a:rPr lang="fr-LU" sz="5100" dirty="0" err="1"/>
              <a:t>even</a:t>
            </a:r>
            <a:r>
              <a:rPr lang="fr-LU" sz="5100" dirty="0"/>
              <a:t> fun. The </a:t>
            </a:r>
            <a:r>
              <a:rPr lang="fr-LU" sz="5100" dirty="0" err="1"/>
              <a:t>answer</a:t>
            </a:r>
            <a:r>
              <a:rPr lang="fr-LU" sz="5100" dirty="0"/>
              <a:t> types of </a:t>
            </a:r>
            <a:r>
              <a:rPr lang="fr-LU" sz="5100" dirty="0" err="1"/>
              <a:t>these</a:t>
            </a:r>
            <a:r>
              <a:rPr lang="fr-LU" sz="5100" dirty="0"/>
              <a:t> </a:t>
            </a:r>
            <a:r>
              <a:rPr lang="fr-LU" sz="5100" dirty="0" err="1"/>
              <a:t>quizzes</a:t>
            </a:r>
            <a:r>
              <a:rPr lang="fr-LU" sz="5100" dirty="0"/>
              <a:t> </a:t>
            </a:r>
            <a:r>
              <a:rPr lang="fr-LU" sz="5100" dirty="0" err="1"/>
              <a:t>could</a:t>
            </a:r>
            <a:r>
              <a:rPr lang="fr-LU" sz="5100" dirty="0"/>
              <a:t> </a:t>
            </a:r>
            <a:r>
              <a:rPr lang="fr-LU" sz="5100" dirty="0" err="1"/>
              <a:t>be</a:t>
            </a:r>
            <a:r>
              <a:rPr lang="fr-LU" sz="5100" dirty="0"/>
              <a:t> multiple-</a:t>
            </a:r>
            <a:r>
              <a:rPr lang="fr-LU" sz="5100" dirty="0" err="1"/>
              <a:t>choice</a:t>
            </a:r>
            <a:r>
              <a:rPr lang="fr-LU" sz="5100" dirty="0"/>
              <a:t>, </a:t>
            </a:r>
            <a:r>
              <a:rPr lang="fr-LU" sz="5100" dirty="0" err="1"/>
              <a:t>true</a:t>
            </a:r>
            <a:r>
              <a:rPr lang="fr-LU" sz="5100" dirty="0"/>
              <a:t>-false or open-</a:t>
            </a:r>
            <a:r>
              <a:rPr lang="fr-LU" sz="5100" dirty="0" err="1"/>
              <a:t>ended</a:t>
            </a:r>
            <a:r>
              <a:rPr lang="fr-LU" sz="5100" dirty="0"/>
              <a:t>.</a:t>
            </a:r>
          </a:p>
          <a:p>
            <a:pPr marL="0" indent="0" algn="just">
              <a:buNone/>
            </a:pPr>
            <a:br>
              <a:rPr lang="fr-LU" dirty="0"/>
            </a:br>
            <a:endParaRPr lang="lb-LU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C107EAC-CB53-42F7-A4FE-01FF16FF6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701" y="1690688"/>
            <a:ext cx="3793236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700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E2DC22-D6D0-464C-A43D-5352B797F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b-LU" b="1" dirty="0"/>
              <a:t>20. Conclusions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88C01C-0ADD-44CB-94D3-9E9045C0F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LU" sz="2400" dirty="0"/>
              <a:t>I close </a:t>
            </a:r>
            <a:r>
              <a:rPr lang="fr-LU" sz="2400" dirty="0" err="1"/>
              <a:t>my</a:t>
            </a:r>
            <a:r>
              <a:rPr lang="fr-LU" sz="2400" dirty="0"/>
              <a:t> </a:t>
            </a:r>
            <a:r>
              <a:rPr lang="fr-LU" sz="2400" dirty="0" err="1"/>
              <a:t>presentation</a:t>
            </a:r>
            <a:r>
              <a:rPr lang="fr-LU" sz="2400" dirty="0"/>
              <a:t> </a:t>
            </a:r>
            <a:r>
              <a:rPr lang="fr-LU" sz="2400" dirty="0" err="1"/>
              <a:t>with</a:t>
            </a:r>
            <a:r>
              <a:rPr lang="fr-LU" sz="2400" dirty="0"/>
              <a:t> a few </a:t>
            </a:r>
            <a:r>
              <a:rPr lang="fr-LU" sz="2400" dirty="0" err="1"/>
              <a:t>personal</a:t>
            </a:r>
            <a:r>
              <a:rPr lang="fr-LU" sz="2400" dirty="0"/>
              <a:t> conclusions:</a:t>
            </a:r>
          </a:p>
          <a:p>
            <a:r>
              <a:rPr lang="fr-LU" sz="2400" dirty="0"/>
              <a:t>A </a:t>
            </a:r>
            <a:r>
              <a:rPr lang="fr-LU" sz="2400" dirty="0" err="1"/>
              <a:t>project</a:t>
            </a:r>
            <a:r>
              <a:rPr lang="fr-LU" sz="2400" dirty="0"/>
              <a:t> </a:t>
            </a:r>
            <a:r>
              <a:rPr lang="fr-LU" sz="2400" dirty="0" err="1"/>
              <a:t>which</a:t>
            </a:r>
            <a:r>
              <a:rPr lang="fr-LU" sz="2400" dirty="0"/>
              <a:t> </a:t>
            </a:r>
            <a:r>
              <a:rPr lang="fr-LU" sz="2400" dirty="0" err="1"/>
              <a:t>evolved</a:t>
            </a:r>
            <a:r>
              <a:rPr lang="fr-LU" sz="2400" dirty="0"/>
              <a:t> </a:t>
            </a:r>
            <a:r>
              <a:rPr lang="fr-LU" sz="2400" dirty="0" err="1"/>
              <a:t>from</a:t>
            </a:r>
            <a:r>
              <a:rPr lang="fr-LU" sz="2400" dirty="0"/>
              <a:t> a minimum viable </a:t>
            </a:r>
            <a:r>
              <a:rPr lang="fr-LU" sz="2400" dirty="0" err="1"/>
              <a:t>project</a:t>
            </a:r>
            <a:r>
              <a:rPr lang="fr-LU" sz="2400" dirty="0"/>
              <a:t> in 2012 to an </a:t>
            </a:r>
            <a:r>
              <a:rPr lang="fr-LU" sz="2400" dirty="0" err="1"/>
              <a:t>outstanding</a:t>
            </a:r>
            <a:r>
              <a:rPr lang="fr-LU" sz="2400" dirty="0"/>
              <a:t> open-source </a:t>
            </a:r>
            <a:r>
              <a:rPr lang="fr-LU" sz="2400" dirty="0" err="1"/>
              <a:t>ecosystem</a:t>
            </a:r>
            <a:r>
              <a:rPr lang="fr-LU" sz="2400" dirty="0"/>
              <a:t> and gave </a:t>
            </a:r>
            <a:r>
              <a:rPr lang="fr-LU" sz="2400" dirty="0" err="1"/>
              <a:t>birth</a:t>
            </a:r>
            <a:r>
              <a:rPr lang="fr-LU" sz="2400" dirty="0"/>
              <a:t> to a </a:t>
            </a:r>
            <a:r>
              <a:rPr lang="fr-LU" sz="2400" dirty="0" err="1"/>
              <a:t>university</a:t>
            </a:r>
            <a:r>
              <a:rPr lang="fr-LU" sz="2400" dirty="0"/>
              <a:t> spin-off, </a:t>
            </a:r>
            <a:r>
              <a:rPr lang="fr-LU" sz="2400" dirty="0" err="1"/>
              <a:t>which</a:t>
            </a:r>
            <a:r>
              <a:rPr lang="fr-LU" sz="2400" dirty="0"/>
              <a:t> </a:t>
            </a:r>
            <a:r>
              <a:rPr lang="fr-LU" sz="2400" dirty="0" err="1"/>
              <a:t>occupies</a:t>
            </a:r>
            <a:r>
              <a:rPr lang="fr-LU" sz="2400" dirty="0"/>
              <a:t> </a:t>
            </a:r>
            <a:r>
              <a:rPr lang="fr-LU" sz="2400" dirty="0" err="1"/>
              <a:t>now</a:t>
            </a:r>
            <a:r>
              <a:rPr lang="fr-LU" sz="2400" dirty="0"/>
              <a:t> more </a:t>
            </a:r>
            <a:r>
              <a:rPr lang="fr-LU" sz="2400" dirty="0" err="1"/>
              <a:t>than</a:t>
            </a:r>
            <a:r>
              <a:rPr lang="fr-LU" sz="2400" dirty="0"/>
              <a:t> 12 </a:t>
            </a:r>
            <a:r>
              <a:rPr lang="fr-LU" sz="2400" dirty="0" err="1"/>
              <a:t>qualified</a:t>
            </a:r>
            <a:r>
              <a:rPr lang="fr-LU" sz="2400" dirty="0"/>
              <a:t> people, </a:t>
            </a:r>
            <a:r>
              <a:rPr lang="fr-LU" sz="2400" dirty="0" err="1"/>
              <a:t>is</a:t>
            </a:r>
            <a:r>
              <a:rPr lang="fr-LU" sz="2400" dirty="0"/>
              <a:t> a </a:t>
            </a:r>
            <a:r>
              <a:rPr lang="fr-LU" sz="2400" dirty="0" err="1"/>
              <a:t>great</a:t>
            </a:r>
            <a:r>
              <a:rPr lang="fr-LU" sz="2400" dirty="0"/>
              <a:t> </a:t>
            </a:r>
            <a:r>
              <a:rPr lang="fr-LU" sz="2400" dirty="0" err="1"/>
              <a:t>success</a:t>
            </a:r>
            <a:r>
              <a:rPr lang="fr-LU" sz="2400" dirty="0"/>
              <a:t> story. Congratulations to Sébastien </a:t>
            </a:r>
            <a:r>
              <a:rPr lang="fr-LU" sz="2400" dirty="0" err="1"/>
              <a:t>Jodogne</a:t>
            </a:r>
            <a:r>
              <a:rPr lang="fr-LU" sz="2400" dirty="0"/>
              <a:t>  for </a:t>
            </a:r>
            <a:r>
              <a:rPr lang="fr-LU" sz="2400" dirty="0" err="1"/>
              <a:t>creating</a:t>
            </a:r>
            <a:r>
              <a:rPr lang="fr-LU" sz="2400" dirty="0"/>
              <a:t> </a:t>
            </a:r>
            <a:r>
              <a:rPr lang="fr-LU" sz="2400" dirty="0" err="1"/>
              <a:t>Orthanc</a:t>
            </a:r>
            <a:r>
              <a:rPr lang="fr-LU" sz="2400" dirty="0"/>
              <a:t> and </a:t>
            </a:r>
            <a:r>
              <a:rPr lang="fr-LU" sz="2400" dirty="0" err="1"/>
              <a:t>co-founding</a:t>
            </a:r>
            <a:r>
              <a:rPr lang="fr-LU" sz="2400" dirty="0"/>
              <a:t> </a:t>
            </a:r>
            <a:r>
              <a:rPr lang="fr-LU" sz="2400" dirty="0" err="1"/>
              <a:t>Osimis</a:t>
            </a:r>
            <a:r>
              <a:rPr lang="fr-LU" sz="2400" dirty="0"/>
              <a:t>.</a:t>
            </a:r>
          </a:p>
          <a:p>
            <a:r>
              <a:rPr lang="fr-LU" sz="2400" dirty="0"/>
              <a:t>A large </a:t>
            </a:r>
            <a:r>
              <a:rPr lang="fr-LU" sz="2400" dirty="0" err="1"/>
              <a:t>project</a:t>
            </a:r>
            <a:r>
              <a:rPr lang="fr-LU" sz="2400" dirty="0"/>
              <a:t> </a:t>
            </a:r>
            <a:r>
              <a:rPr lang="fr-LU" sz="2400" dirty="0" err="1"/>
              <a:t>related</a:t>
            </a:r>
            <a:r>
              <a:rPr lang="fr-LU" sz="2400" dirty="0"/>
              <a:t> to </a:t>
            </a:r>
            <a:r>
              <a:rPr lang="fr-LU" sz="2400" dirty="0" err="1"/>
              <a:t>advanced</a:t>
            </a:r>
            <a:r>
              <a:rPr lang="fr-LU" sz="2400" dirty="0"/>
              <a:t> technologies </a:t>
            </a:r>
            <a:r>
              <a:rPr lang="fr-LU" sz="2400" dirty="0" err="1"/>
              <a:t>takes</a:t>
            </a:r>
            <a:r>
              <a:rPr lang="fr-LU" sz="2400" dirty="0"/>
              <a:t> </a:t>
            </a:r>
            <a:r>
              <a:rPr lang="fr-LU" sz="2400" dirty="0" err="1"/>
              <a:t>three</a:t>
            </a:r>
            <a:r>
              <a:rPr lang="fr-LU" sz="2400" dirty="0"/>
              <a:t> times more </a:t>
            </a:r>
            <a:r>
              <a:rPr lang="fr-LU" sz="2400" dirty="0" err="1"/>
              <a:t>resources</a:t>
            </a:r>
            <a:r>
              <a:rPr lang="fr-LU" sz="2400" dirty="0"/>
              <a:t> and time </a:t>
            </a:r>
            <a:r>
              <a:rPr lang="fr-LU" sz="2400" dirty="0" err="1"/>
              <a:t>than</a:t>
            </a:r>
            <a:r>
              <a:rPr lang="fr-LU" sz="2400" dirty="0"/>
              <a:t> the initial estimation, due to the </a:t>
            </a:r>
            <a:r>
              <a:rPr lang="fr-LU" sz="2400" dirty="0" err="1"/>
              <a:t>appearence</a:t>
            </a:r>
            <a:r>
              <a:rPr lang="fr-LU" sz="2400" dirty="0"/>
              <a:t> of non-</a:t>
            </a:r>
            <a:r>
              <a:rPr lang="fr-LU" sz="2400" dirty="0" err="1"/>
              <a:t>expected</a:t>
            </a:r>
            <a:r>
              <a:rPr lang="fr-LU" sz="2400" dirty="0"/>
              <a:t> issues.</a:t>
            </a:r>
          </a:p>
          <a:p>
            <a:r>
              <a:rPr lang="fr-LU" sz="2400" dirty="0"/>
              <a:t>The </a:t>
            </a:r>
            <a:r>
              <a:rPr lang="fr-LU" sz="2400" dirty="0" err="1"/>
              <a:t>interest</a:t>
            </a:r>
            <a:r>
              <a:rPr lang="fr-LU" sz="2400" dirty="0"/>
              <a:t> in new technologies </a:t>
            </a:r>
            <a:r>
              <a:rPr lang="fr-LU" sz="2400" dirty="0" err="1"/>
              <a:t>can</a:t>
            </a:r>
            <a:r>
              <a:rPr lang="fr-LU" sz="2400" dirty="0"/>
              <a:t> </a:t>
            </a:r>
            <a:r>
              <a:rPr lang="fr-LU" sz="2400" dirty="0" err="1"/>
              <a:t>turn</a:t>
            </a:r>
            <a:r>
              <a:rPr lang="fr-LU" sz="2400" dirty="0"/>
              <a:t> </a:t>
            </a:r>
            <a:r>
              <a:rPr lang="fr-LU" sz="2400" dirty="0" err="1"/>
              <a:t>into</a:t>
            </a:r>
            <a:r>
              <a:rPr lang="fr-LU" sz="2400" dirty="0"/>
              <a:t> addiction.</a:t>
            </a:r>
          </a:p>
          <a:p>
            <a:pPr marL="0" indent="0">
              <a:buNone/>
            </a:pPr>
            <a:r>
              <a:rPr lang="fr-LU" sz="2400" dirty="0" err="1"/>
              <a:t>Thank</a:t>
            </a:r>
            <a:r>
              <a:rPr lang="fr-LU" sz="2400" dirty="0"/>
              <a:t> </a:t>
            </a:r>
            <a:r>
              <a:rPr lang="fr-LU" sz="2400" dirty="0" err="1"/>
              <a:t>you</a:t>
            </a:r>
            <a:r>
              <a:rPr lang="fr-LU" sz="2400" dirty="0"/>
              <a:t> for </a:t>
            </a:r>
            <a:r>
              <a:rPr lang="fr-LU" sz="2400" dirty="0" err="1"/>
              <a:t>listening</a:t>
            </a:r>
            <a:r>
              <a:rPr lang="fr-LU" sz="2400" dirty="0"/>
              <a:t>.</a:t>
            </a:r>
          </a:p>
          <a:p>
            <a:pPr marL="0" indent="0">
              <a:buNone/>
            </a:pPr>
            <a:endParaRPr lang="lb-LU" dirty="0"/>
          </a:p>
        </p:txBody>
      </p:sp>
    </p:spTree>
    <p:extLst>
      <p:ext uri="{BB962C8B-B14F-4D97-AF65-F5344CB8AC3E}">
        <p14:creationId xmlns:p14="http://schemas.microsoft.com/office/powerpoint/2010/main" val="3685628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5DF7BDC-5464-49BC-82B3-31F547D34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b-LU" b="1" dirty="0"/>
              <a:t>2. My background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2378DF-F5C7-45B2-9098-CACF84149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28928" cy="4351338"/>
          </a:xfrm>
        </p:spPr>
        <p:txBody>
          <a:bodyPr>
            <a:normAutofit fontScale="92500"/>
          </a:bodyPr>
          <a:lstStyle/>
          <a:p>
            <a:pPr algn="just"/>
            <a:r>
              <a:rPr lang="en-US" sz="2400" dirty="0"/>
              <a:t>1974: research assistant at the Federal Institute of Technology in Zurich &gt; first microprocessor Intel 4004</a:t>
            </a:r>
          </a:p>
          <a:p>
            <a:pPr algn="just"/>
            <a:r>
              <a:rPr lang="lb-LU" sz="2400" dirty="0"/>
              <a:t>1978: POST Luxembourg &gt; new telecommunication services : Alarmis, Euronet, Luxpac, Videotex, ISDN, LUXGSM, Internet</a:t>
            </a:r>
          </a:p>
          <a:p>
            <a:pPr algn="just"/>
            <a:r>
              <a:rPr lang="lb-LU" sz="2400" dirty="0"/>
              <a:t>1993: </a:t>
            </a:r>
            <a:r>
              <a:rPr lang="en-US" sz="2400" dirty="0"/>
              <a:t>responsible for sales and marketing of all telecommunications services</a:t>
            </a:r>
          </a:p>
          <a:p>
            <a:r>
              <a:rPr lang="en-US" sz="2400" dirty="0"/>
              <a:t>1998: first personal website</a:t>
            </a:r>
          </a:p>
          <a:p>
            <a:pPr algn="just"/>
            <a:r>
              <a:rPr lang="en-US" sz="2400" dirty="0"/>
              <a:t>2013: retirement &gt; time, experience, hardware, independence</a:t>
            </a:r>
            <a:endParaRPr lang="lb-LU" sz="2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74D63EB-2BED-46CD-B98F-2BDC1B58C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5024" y="1928246"/>
            <a:ext cx="2686190" cy="189301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4BBB533-F67C-4EA6-BB3D-B13823866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5024" y="4001294"/>
            <a:ext cx="2686190" cy="181076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6CB243C-8B87-4A89-BB9E-83B64449A0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89111" y="1928245"/>
            <a:ext cx="2250747" cy="388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1D984-F783-4854-80EC-CC9897BD7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b-LU" b="1" dirty="0"/>
              <a:t>3. OFUR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AC0DE8-44DD-473C-9FE9-F7E65BB0C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362721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dirty="0" err="1"/>
              <a:t>Orthanc</a:t>
            </a:r>
            <a:r>
              <a:rPr lang="en-US" sz="2400" dirty="0"/>
              <a:t> as PACS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dirty="0"/>
              <a:t>Cornerstone or DWV as HTML viewer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dirty="0"/>
              <a:t>Focus on </a:t>
            </a:r>
            <a:r>
              <a:rPr lang="en-US" sz="2400" dirty="0" err="1"/>
              <a:t>iPAD</a:t>
            </a:r>
            <a:r>
              <a:rPr lang="en-US" sz="2400" dirty="0"/>
              <a:t> and Mac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dirty="0"/>
              <a:t>3 targets : students, radiologists, MD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dirty="0"/>
              <a:t>3 products : OFUR-chu, -lite, -pro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dirty="0"/>
              <a:t>Interface language : English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dirty="0"/>
              <a:t>License: open-source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lb-LU" sz="2400" dirty="0"/>
              <a:t>No medical certification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B2B8765-2C73-4AFB-8ED7-2D8D5F87F72F}"/>
              </a:ext>
            </a:extLst>
          </p:cNvPr>
          <p:cNvSpPr txBox="1"/>
          <p:nvPr/>
        </p:nvSpPr>
        <p:spPr>
          <a:xfrm>
            <a:off x="6096000" y="1825625"/>
            <a:ext cx="52578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lb-LU" sz="2400" dirty="0">
                <a:solidFill>
                  <a:prstClr val="black"/>
                </a:solidFill>
              </a:rPr>
              <a:t>Comply with data protection rules</a:t>
            </a:r>
            <a:endParaRPr lang="lb-LU" sz="2400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lb-LU" sz="2400" dirty="0"/>
              <a:t>Project development : 5 steps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lb-LU" sz="2400" dirty="0"/>
              <a:t>Development duration : 12 months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lb-LU" sz="2400" dirty="0"/>
              <a:t>Project hosting : Amazon Web Services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lb-LU" sz="2400" dirty="0"/>
              <a:t>Personal assessment facilities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lb-LU" sz="2400" dirty="0"/>
              <a:t>Usage without Internet access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lb-LU" sz="2400" dirty="0"/>
              <a:t>Low costs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E79C158-D22D-4853-9D04-9303CE29B452}"/>
              </a:ext>
            </a:extLst>
          </p:cNvPr>
          <p:cNvSpPr txBox="1"/>
          <p:nvPr/>
        </p:nvSpPr>
        <p:spPr>
          <a:xfrm>
            <a:off x="838199" y="5964572"/>
            <a:ext cx="10515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b-LU" sz="2400" dirty="0"/>
              <a:t>Mid 2015 : first prototype of OFUR-lite, based on the Cornerstone framework</a:t>
            </a:r>
          </a:p>
        </p:txBody>
      </p:sp>
    </p:spTree>
    <p:extLst>
      <p:ext uri="{BB962C8B-B14F-4D97-AF65-F5344CB8AC3E}">
        <p14:creationId xmlns:p14="http://schemas.microsoft.com/office/powerpoint/2010/main" val="1341533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28610A-368C-486B-B40C-679F1A30B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b-LU" b="1" dirty="0"/>
              <a:t>4. Clinical cases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3B94509-9D3C-4186-902D-F8586F99A3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lb-LU" sz="2400" dirty="0"/>
              <a:t>August 2015: tests with first clinical case</a:t>
            </a:r>
          </a:p>
          <a:p>
            <a:pPr marL="0" indent="0">
              <a:buNone/>
            </a:pPr>
            <a:r>
              <a:rPr lang="lb-LU" sz="2400" dirty="0"/>
              <a:t>Issues:</a:t>
            </a:r>
          </a:p>
          <a:p>
            <a:r>
              <a:rPr lang="lb-LU" sz="2400" dirty="0"/>
              <a:t>The download time was high</a:t>
            </a:r>
          </a:p>
          <a:p>
            <a:r>
              <a:rPr lang="lb-LU" sz="2400" dirty="0"/>
              <a:t>Large CR files could not be handled on iPAD’s</a:t>
            </a:r>
          </a:p>
          <a:p>
            <a:r>
              <a:rPr lang="en-US" sz="2400" dirty="0"/>
              <a:t>The cornerstone framework supported only ASCII characters</a:t>
            </a:r>
          </a:p>
          <a:p>
            <a:r>
              <a:rPr lang="lb-LU" sz="2400" dirty="0"/>
              <a:t>CORS was required </a:t>
            </a:r>
            <a:r>
              <a:rPr lang="en-US" sz="2400" dirty="0"/>
              <a:t>to make requests across domain boundaries </a:t>
            </a:r>
            <a:endParaRPr lang="lb-LU" sz="2400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DAED035-85E6-4922-B2C8-12BBE05A61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2598576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dirty="0"/>
              <a:t>The DICOM files for the clinical cases and the integration of the pictures in DICOM files were assembled with </a:t>
            </a:r>
            <a:r>
              <a:rPr lang="en-US" sz="2400" dirty="0" err="1"/>
              <a:t>Osirix</a:t>
            </a:r>
            <a:endParaRPr lang="en-US" sz="2400" dirty="0"/>
          </a:p>
          <a:p>
            <a:r>
              <a:rPr lang="en-US" sz="2400" dirty="0"/>
              <a:t>MSK session with 5 clinical cases</a:t>
            </a:r>
          </a:p>
          <a:p>
            <a:r>
              <a:rPr lang="en-US" sz="2400" dirty="0"/>
              <a:t>SPINE session with 3 clinical cases</a:t>
            </a:r>
            <a:endParaRPr lang="lb-LU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7B574F7-5DEF-434A-B4F1-00B591A9A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7496" y="1030190"/>
            <a:ext cx="2386305" cy="159087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610C2D5-9621-4AB4-AC34-E1A48529E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7496" y="2876422"/>
            <a:ext cx="2386304" cy="159086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20881F8-5368-4269-8D97-B075F6A7A2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67496" y="4742999"/>
            <a:ext cx="2386304" cy="159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351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12E8F0-AE24-4A06-AF71-B9AF15B9D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b-LU" b="1" dirty="0"/>
              <a:t>5. DICOM is easy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D41128-84CE-4729-BB7E-89405BDA9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To solve the mentioned issues, it was necessary to dive deeper into the DICOM standard:</a:t>
            </a:r>
          </a:p>
          <a:p>
            <a:r>
              <a:rPr lang="en-US" sz="2400" dirty="0"/>
              <a:t>Open-source toolkit DCMTK provided by OFFIS </a:t>
            </a:r>
            <a:r>
              <a:rPr lang="en-US" sz="2400" dirty="0" err="1"/>
              <a:t>e.V</a:t>
            </a:r>
            <a:r>
              <a:rPr lang="en-US" sz="2400" dirty="0"/>
              <a:t>. from Germany</a:t>
            </a:r>
          </a:p>
          <a:p>
            <a:r>
              <a:rPr lang="en-US" sz="2400" dirty="0"/>
              <a:t>GDCM, an implementation of the DICOM standard developed by Mathieu Malaterre</a:t>
            </a:r>
          </a:p>
          <a:p>
            <a:r>
              <a:rPr lang="en-US" sz="2400" dirty="0"/>
              <a:t>Dicom3tools package created by David A. </a:t>
            </a:r>
            <a:r>
              <a:rPr lang="en-US" sz="2400" dirty="0" err="1"/>
              <a:t>Clunie</a:t>
            </a:r>
            <a:endParaRPr lang="en-US" sz="2400" dirty="0"/>
          </a:p>
          <a:p>
            <a:pPr lvl="0"/>
            <a:r>
              <a:rPr lang="en-US" sz="2400" dirty="0" err="1">
                <a:solidFill>
                  <a:prstClr val="black"/>
                </a:solidFill>
              </a:rPr>
              <a:t>DVTk</a:t>
            </a:r>
            <a:r>
              <a:rPr lang="en-US" sz="2400" dirty="0">
                <a:solidFill>
                  <a:prstClr val="black"/>
                </a:solidFill>
              </a:rPr>
              <a:t> editor and other DICOM tools</a:t>
            </a:r>
          </a:p>
          <a:p>
            <a:pPr marL="0" indent="0" algn="just">
              <a:buNone/>
            </a:pPr>
            <a:r>
              <a:rPr lang="lb-LU" sz="2400" dirty="0"/>
              <a:t>Roni Zaharia, CEO of H.R.Z. Software Services LTD, maintains a blog "DICOM is easy“, including an outstanding tutorial about DICOM. For me DICOM was not easy, but a nightmare.</a:t>
            </a:r>
          </a:p>
          <a:p>
            <a:pPr marL="0" indent="0" algn="just">
              <a:buNone/>
            </a:pPr>
            <a:r>
              <a:rPr lang="en-US" sz="2400" dirty="0"/>
              <a:t>Despite the steep learning curve, I gradually got the necessary knowledge to manually process the DICOM files to reduce their size by compressing and scaling the images. I learned how to manage private tags to save information about the possible and correct diagnoses. I forked Chris Hafey’s </a:t>
            </a:r>
            <a:r>
              <a:rPr lang="en-US" sz="2400" dirty="0" err="1"/>
              <a:t>DicomParser</a:t>
            </a:r>
            <a:r>
              <a:rPr lang="en-US" sz="2400" dirty="0"/>
              <a:t> to support UTF8 characters. To enable CORS I added a reversed proxy (</a:t>
            </a:r>
            <a:r>
              <a:rPr lang="en-US" sz="2400" dirty="0" err="1"/>
              <a:t>nginx</a:t>
            </a:r>
            <a:r>
              <a:rPr lang="en-US" sz="2400" dirty="0"/>
              <a:t>) to the </a:t>
            </a:r>
            <a:r>
              <a:rPr lang="en-US" sz="2400" dirty="0" err="1"/>
              <a:t>Orthanc</a:t>
            </a:r>
            <a:r>
              <a:rPr lang="en-US" sz="2400" dirty="0"/>
              <a:t> server.</a:t>
            </a:r>
            <a:endParaRPr lang="lb-LU" sz="24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lb-LU" sz="2000" dirty="0"/>
          </a:p>
        </p:txBody>
      </p:sp>
    </p:spTree>
    <p:extLst>
      <p:ext uri="{BB962C8B-B14F-4D97-AF65-F5344CB8AC3E}">
        <p14:creationId xmlns:p14="http://schemas.microsoft.com/office/powerpoint/2010/main" val="1542291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606845-46A2-45EA-9915-4245E45EC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b-LU" b="1" dirty="0"/>
              <a:t>6. Name &amp; Logo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0DF40A9-947C-43ED-A790-5C569D9CF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62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LU" sz="2400" dirty="0"/>
              <a:t>All the </a:t>
            </a:r>
            <a:r>
              <a:rPr lang="fr-LU" sz="2400" dirty="0" err="1"/>
              <a:t>blocking</a:t>
            </a:r>
            <a:r>
              <a:rPr lang="fr-LU" sz="2400" dirty="0"/>
              <a:t> issues </a:t>
            </a:r>
            <a:r>
              <a:rPr lang="fr-LU" sz="2400" dirty="0" err="1"/>
              <a:t>were</a:t>
            </a:r>
            <a:r>
              <a:rPr lang="fr-LU" sz="2400" dirty="0"/>
              <a:t> </a:t>
            </a:r>
            <a:r>
              <a:rPr lang="fr-LU" sz="2400" dirty="0" err="1"/>
              <a:t>solved</a:t>
            </a:r>
            <a:r>
              <a:rPr lang="fr-LU" sz="2400" dirty="0"/>
              <a:t> at the end of 2015:</a:t>
            </a:r>
          </a:p>
          <a:p>
            <a:r>
              <a:rPr lang="fr-LU" sz="2400" dirty="0" err="1"/>
              <a:t>Decision</a:t>
            </a:r>
            <a:r>
              <a:rPr lang="fr-LU" sz="2400" dirty="0"/>
              <a:t> to </a:t>
            </a:r>
            <a:r>
              <a:rPr lang="fr-LU" sz="2400" dirty="0" err="1"/>
              <a:t>progress</a:t>
            </a:r>
            <a:r>
              <a:rPr lang="fr-LU" sz="2400" dirty="0"/>
              <a:t> </a:t>
            </a:r>
            <a:r>
              <a:rPr lang="fr-LU" sz="2400" dirty="0" err="1"/>
              <a:t>with</a:t>
            </a:r>
            <a:r>
              <a:rPr lang="fr-LU" sz="2400" dirty="0"/>
              <a:t> the </a:t>
            </a:r>
            <a:r>
              <a:rPr lang="fr-LU" sz="2400" dirty="0" err="1"/>
              <a:t>project</a:t>
            </a:r>
            <a:endParaRPr lang="fr-LU" sz="2400" dirty="0"/>
          </a:p>
          <a:p>
            <a:r>
              <a:rPr lang="fr-LU" sz="2400" dirty="0" err="1"/>
              <a:t>Choice</a:t>
            </a:r>
            <a:r>
              <a:rPr lang="fr-LU" sz="2400" dirty="0"/>
              <a:t> of a </a:t>
            </a:r>
            <a:r>
              <a:rPr lang="fr-LU" sz="2400" dirty="0" err="1"/>
              <a:t>definitive</a:t>
            </a:r>
            <a:r>
              <a:rPr lang="fr-LU" sz="2400" dirty="0"/>
              <a:t> </a:t>
            </a:r>
            <a:r>
              <a:rPr lang="fr-LU" sz="2400" dirty="0" err="1"/>
              <a:t>name</a:t>
            </a:r>
            <a:r>
              <a:rPr lang="fr-LU" sz="2400" dirty="0"/>
              <a:t> </a:t>
            </a:r>
          </a:p>
          <a:p>
            <a:r>
              <a:rPr lang="fr-LU" sz="2400" dirty="0"/>
              <a:t>Design of a logo</a:t>
            </a:r>
          </a:p>
          <a:p>
            <a:pPr marL="0" indent="0">
              <a:buNone/>
            </a:pPr>
            <a:r>
              <a:rPr lang="fr-LU" sz="2400" dirty="0" err="1"/>
              <a:t>Early</a:t>
            </a:r>
            <a:r>
              <a:rPr lang="fr-LU" sz="2400" dirty="0"/>
              <a:t> 2016: </a:t>
            </a:r>
          </a:p>
          <a:p>
            <a:r>
              <a:rPr lang="fr-LU" sz="2400" dirty="0"/>
              <a:t>Final </a:t>
            </a:r>
            <a:r>
              <a:rPr lang="fr-LU" sz="2400" dirty="0" err="1"/>
              <a:t>project</a:t>
            </a:r>
            <a:r>
              <a:rPr lang="fr-LU" sz="2400" dirty="0"/>
              <a:t> </a:t>
            </a:r>
            <a:r>
              <a:rPr lang="fr-LU" sz="2400" dirty="0" err="1"/>
              <a:t>name</a:t>
            </a:r>
            <a:r>
              <a:rPr lang="fr-LU" sz="2400" dirty="0"/>
              <a:t> &gt; </a:t>
            </a:r>
            <a:r>
              <a:rPr lang="fr-LU" sz="2400" dirty="0" err="1"/>
              <a:t>RadioLogic</a:t>
            </a:r>
            <a:endParaRPr lang="fr-LU" sz="2400" dirty="0"/>
          </a:p>
          <a:p>
            <a:r>
              <a:rPr lang="fr-LU" sz="2400" dirty="0"/>
              <a:t>Logo &gt; </a:t>
            </a:r>
            <a:r>
              <a:rPr lang="fr-LU" sz="2400" dirty="0" err="1"/>
              <a:t>old-fashioned</a:t>
            </a:r>
            <a:r>
              <a:rPr lang="fr-LU" sz="2400" dirty="0"/>
              <a:t> x-ray film </a:t>
            </a:r>
            <a:r>
              <a:rPr lang="fr-LU" sz="2400" dirty="0" err="1"/>
              <a:t>viewer</a:t>
            </a:r>
            <a:endParaRPr lang="fr-LU" sz="2400" dirty="0"/>
          </a:p>
          <a:p>
            <a:pPr lvl="0"/>
            <a:r>
              <a:rPr lang="fr-LU" sz="2400" dirty="0">
                <a:solidFill>
                  <a:prstClr val="black"/>
                </a:solidFill>
              </a:rPr>
              <a:t>Domain </a:t>
            </a:r>
            <a:r>
              <a:rPr lang="fr-LU" sz="2400" dirty="0" err="1">
                <a:solidFill>
                  <a:prstClr val="black"/>
                </a:solidFill>
              </a:rPr>
              <a:t>name</a:t>
            </a:r>
            <a:r>
              <a:rPr lang="fr-LU" sz="2400" dirty="0">
                <a:solidFill>
                  <a:prstClr val="black"/>
                </a:solidFill>
              </a:rPr>
              <a:t> &gt;  radiologic.fr</a:t>
            </a:r>
          </a:p>
          <a:p>
            <a:pPr lvl="0"/>
            <a:r>
              <a:rPr lang="fr-LU" sz="2400" dirty="0" err="1">
                <a:solidFill>
                  <a:prstClr val="black"/>
                </a:solidFill>
              </a:rPr>
              <a:t>Website</a:t>
            </a:r>
            <a:r>
              <a:rPr lang="fr-LU" sz="2400" dirty="0">
                <a:solidFill>
                  <a:prstClr val="black"/>
                </a:solidFill>
              </a:rPr>
              <a:t> &gt; </a:t>
            </a:r>
            <a:r>
              <a:rPr lang="fr-LU" sz="2400" dirty="0" err="1">
                <a:solidFill>
                  <a:prstClr val="black"/>
                </a:solidFill>
              </a:rPr>
              <a:t>hosting</a:t>
            </a:r>
            <a:r>
              <a:rPr lang="fr-LU" sz="2400" dirty="0">
                <a:solidFill>
                  <a:prstClr val="black"/>
                </a:solidFill>
              </a:rPr>
              <a:t> at AWS</a:t>
            </a:r>
          </a:p>
          <a:p>
            <a:endParaRPr lang="lb-LU" sz="2400" dirty="0"/>
          </a:p>
        </p:txBody>
      </p:sp>
      <p:pic>
        <p:nvPicPr>
          <p:cNvPr id="5" name="Image 4" descr="Une image contenant train, bus, voie, métro&#10;&#10;Description générée automatiquement">
            <a:extLst>
              <a:ext uri="{FF2B5EF4-FFF2-40B4-BE49-F238E27FC236}">
                <a16:creationId xmlns:a16="http://schemas.microsoft.com/office/drawing/2014/main" id="{DC3CD34A-788D-4E16-B98E-15DC6D84A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353" y="365125"/>
            <a:ext cx="3059435" cy="2171212"/>
          </a:xfrm>
          <a:prstGeom prst="rect">
            <a:avLst/>
          </a:prstGeom>
        </p:spPr>
      </p:pic>
      <p:pic>
        <p:nvPicPr>
          <p:cNvPr id="7" name="Image 6" descr="Une image contenant voiture, côté, peint, rue&#10;&#10;Description générée automatiquement">
            <a:extLst>
              <a:ext uri="{FF2B5EF4-FFF2-40B4-BE49-F238E27FC236}">
                <a16:creationId xmlns:a16="http://schemas.microsoft.com/office/drawing/2014/main" id="{321007B5-75C2-4A24-B189-85C85BAFB0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521" y="2676192"/>
            <a:ext cx="3635830" cy="381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47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A42EC1-2DD5-48A8-B1AA-D6BB45F2D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b-LU" b="1" dirty="0"/>
              <a:t>7. RadioLogicTutor 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4F6D8C3-531F-44FD-BE6F-06B3965D9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92146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LU" sz="2400" dirty="0"/>
              <a:t>A stable version of the </a:t>
            </a:r>
            <a:r>
              <a:rPr lang="fr-LU" sz="2400" dirty="0" err="1"/>
              <a:t>RadioLogic</a:t>
            </a:r>
            <a:r>
              <a:rPr lang="fr-LU" sz="2400" dirty="0"/>
              <a:t> </a:t>
            </a:r>
            <a:r>
              <a:rPr lang="fr-LU" sz="2400" dirty="0" err="1"/>
              <a:t>viewer</a:t>
            </a:r>
            <a:r>
              <a:rPr lang="fr-LU" sz="2400" dirty="0"/>
              <a:t>, </a:t>
            </a:r>
            <a:r>
              <a:rPr lang="fr-LU" sz="2400" dirty="0" err="1"/>
              <a:t>called</a:t>
            </a:r>
            <a:r>
              <a:rPr lang="fr-LU" sz="2400" dirty="0"/>
              <a:t> </a:t>
            </a:r>
            <a:r>
              <a:rPr lang="fr-LU" sz="2400" dirty="0" err="1"/>
              <a:t>RadioLogicTutor</a:t>
            </a:r>
            <a:r>
              <a:rPr lang="fr-LU" sz="2400" dirty="0"/>
              <a:t>, </a:t>
            </a:r>
            <a:r>
              <a:rPr lang="fr-LU" sz="2400" dirty="0" err="1"/>
              <a:t>was</a:t>
            </a:r>
            <a:r>
              <a:rPr lang="fr-LU" sz="2400" dirty="0"/>
              <a:t> </a:t>
            </a:r>
            <a:r>
              <a:rPr lang="fr-LU" sz="2400" dirty="0" err="1"/>
              <a:t>ready</a:t>
            </a:r>
            <a:r>
              <a:rPr lang="fr-LU" sz="2400" dirty="0"/>
              <a:t> in mid-2016. 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fr-LU" sz="2400" dirty="0"/>
              <a:t>Login/</a:t>
            </a:r>
            <a:r>
              <a:rPr lang="fr-LU" sz="2400" dirty="0" err="1"/>
              <a:t>Logout</a:t>
            </a:r>
            <a:r>
              <a:rPr lang="fr-LU" sz="2400" dirty="0"/>
              <a:t> &gt; ID and </a:t>
            </a:r>
            <a:r>
              <a:rPr lang="fr-LU" sz="2400" dirty="0" err="1"/>
              <a:t>pw</a:t>
            </a:r>
            <a:r>
              <a:rPr lang="fr-LU" sz="2400" dirty="0"/>
              <a:t> </a:t>
            </a:r>
            <a:r>
              <a:rPr lang="fr-LU" sz="2400" dirty="0" err="1"/>
              <a:t>saved</a:t>
            </a:r>
            <a:r>
              <a:rPr lang="fr-LU" sz="2400" dirty="0"/>
              <a:t> </a:t>
            </a:r>
            <a:r>
              <a:rPr lang="fr-LU" sz="2400" dirty="0" err="1"/>
              <a:t>inside</a:t>
            </a:r>
            <a:r>
              <a:rPr lang="fr-LU" sz="2400" dirty="0"/>
              <a:t> browser</a:t>
            </a:r>
          </a:p>
          <a:p>
            <a:pPr marL="457200" indent="-457200">
              <a:buFont typeface="+mj-lt"/>
              <a:buAutoNum type="arabicPeriod"/>
            </a:pPr>
            <a:r>
              <a:rPr lang="fr-LU" sz="2400" dirty="0"/>
              <a:t>About &gt;  </a:t>
            </a:r>
            <a:r>
              <a:rPr lang="fr-LU" sz="2400" dirty="0" err="1"/>
              <a:t>credits</a:t>
            </a:r>
            <a:endParaRPr lang="fr-LU" sz="2400" dirty="0"/>
          </a:p>
          <a:p>
            <a:pPr marL="457200" indent="-457200" algn="just">
              <a:buFont typeface="+mj-lt"/>
              <a:buAutoNum type="arabicPeriod"/>
            </a:pPr>
            <a:r>
              <a:rPr lang="fr-LU" sz="2400" dirty="0"/>
              <a:t>Settings &gt; </a:t>
            </a:r>
            <a:r>
              <a:rPr lang="fr-LU" sz="2400" dirty="0" err="1"/>
              <a:t>Orthanc</a:t>
            </a:r>
            <a:r>
              <a:rPr lang="fr-LU" sz="2400" dirty="0"/>
              <a:t> location, system </a:t>
            </a:r>
            <a:r>
              <a:rPr lang="fr-LU" sz="2400" dirty="0" err="1"/>
              <a:t>preferences</a:t>
            </a:r>
            <a:endParaRPr lang="fr-LU" sz="2400" dirty="0"/>
          </a:p>
          <a:p>
            <a:pPr marL="457200" indent="-457200" algn="just">
              <a:buFont typeface="+mj-lt"/>
              <a:buAutoNum type="arabicPeriod"/>
            </a:pPr>
            <a:r>
              <a:rPr lang="fr-LU" sz="2400" dirty="0"/>
              <a:t>Cases &gt; </a:t>
            </a:r>
            <a:r>
              <a:rPr lang="fr-LU" sz="2400" dirty="0" err="1"/>
              <a:t>choice</a:t>
            </a:r>
            <a:r>
              <a:rPr lang="fr-LU" sz="2400" dirty="0"/>
              <a:t> of session and </a:t>
            </a:r>
            <a:r>
              <a:rPr lang="fr-LU" sz="2400" dirty="0" err="1"/>
              <a:t>clinical</a:t>
            </a:r>
            <a:r>
              <a:rPr lang="fr-LU" sz="2400" dirty="0"/>
              <a:t> case </a:t>
            </a:r>
            <a:endParaRPr lang="lb-LU" sz="2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4E091FB-C975-DD48-A3CC-5B4948DC6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2975" y="1687609"/>
            <a:ext cx="2932723" cy="219954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8B2E532-B1C4-BD48-9C17-FEF4E0C8E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25479" y="1687609"/>
            <a:ext cx="2932723" cy="219954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0494F4A-6D89-9C44-87F0-4D0DC64F0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2974" y="4102653"/>
            <a:ext cx="2951954" cy="221396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BCE5217-A44D-4649-9949-0DC67CBC5F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34823" y="4121388"/>
            <a:ext cx="2951954" cy="221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554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06DC59-A43B-48EA-ABE2-9A0943CE8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b-LU" b="1" dirty="0"/>
              <a:t>8. RadioLogicTutor II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523010-99E9-420F-BC4C-5D4983534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55791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lb-LU" sz="2400" dirty="0"/>
              <a:t>5. Observation &gt; </a:t>
            </a:r>
            <a:r>
              <a:rPr lang="fr-LU" sz="2400" dirty="0" err="1"/>
              <a:t>clinical</a:t>
            </a:r>
            <a:r>
              <a:rPr lang="fr-LU" sz="2400" dirty="0"/>
              <a:t> data about the patient </a:t>
            </a:r>
            <a:r>
              <a:rPr lang="fr-LU" sz="2400" dirty="0" err="1"/>
              <a:t>with</a:t>
            </a:r>
            <a:r>
              <a:rPr lang="fr-LU" sz="2400" dirty="0"/>
              <a:t> free </a:t>
            </a:r>
            <a:r>
              <a:rPr lang="fr-LU" sz="2400" dirty="0" err="1"/>
              <a:t>text</a:t>
            </a:r>
            <a:r>
              <a:rPr lang="fr-LU" sz="2400" dirty="0"/>
              <a:t> in a </a:t>
            </a:r>
            <a:r>
              <a:rPr lang="fr-LU" sz="2400" dirty="0" err="1"/>
              <a:t>grey</a:t>
            </a:r>
            <a:r>
              <a:rPr lang="fr-LU" sz="2400" dirty="0"/>
              <a:t>/</a:t>
            </a:r>
            <a:r>
              <a:rPr lang="fr-LU" sz="2400" dirty="0" err="1"/>
              <a:t>color</a:t>
            </a:r>
            <a:r>
              <a:rPr lang="fr-LU" sz="2400" dirty="0"/>
              <a:t> image </a:t>
            </a:r>
          </a:p>
          <a:p>
            <a:pPr marL="0" indent="0" algn="just">
              <a:buNone/>
            </a:pPr>
            <a:r>
              <a:rPr lang="fr-LU" sz="2400" dirty="0"/>
              <a:t>6. Images &gt; four </a:t>
            </a:r>
            <a:r>
              <a:rPr lang="fr-LU" sz="2400" dirty="0" err="1"/>
              <a:t>viewports</a:t>
            </a:r>
            <a:r>
              <a:rPr lang="fr-LU" sz="2400" dirty="0"/>
              <a:t>, </a:t>
            </a:r>
            <a:r>
              <a:rPr lang="fr-LU" sz="2400" dirty="0" err="1"/>
              <a:t>thumbnails</a:t>
            </a:r>
            <a:r>
              <a:rPr lang="fr-LU" sz="2400" dirty="0"/>
              <a:t>-bar for DICOM </a:t>
            </a:r>
            <a:r>
              <a:rPr lang="fr-LU" sz="2400" dirty="0" err="1"/>
              <a:t>series</a:t>
            </a:r>
            <a:r>
              <a:rPr lang="fr-LU" sz="2400" dirty="0"/>
              <a:t>, drag and drop</a:t>
            </a:r>
            <a:endParaRPr lang="lb-LU" sz="2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F82BBC6-7CC8-BB4F-B55F-19550D425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2406" y="2816732"/>
            <a:ext cx="4727507" cy="354563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9FD7700-37F7-7A4E-9FD5-F8C3DD4FAA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2087" y="2816732"/>
            <a:ext cx="4727507" cy="354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6939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1327</TotalTime>
  <Words>1802</Words>
  <Application>Microsoft Office PowerPoint</Application>
  <PresentationFormat>Grand écran</PresentationFormat>
  <Paragraphs>140</Paragraphs>
  <Slides>21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Thème Office</vt:lpstr>
      <vt:lpstr>RadioLogic</vt:lpstr>
      <vt:lpstr>1. Introduction</vt:lpstr>
      <vt:lpstr>2. My background</vt:lpstr>
      <vt:lpstr>3. OFUR</vt:lpstr>
      <vt:lpstr>4. Clinical cases</vt:lpstr>
      <vt:lpstr>5. DICOM is easy</vt:lpstr>
      <vt:lpstr>6. Name &amp; Logo</vt:lpstr>
      <vt:lpstr>7. RadioLogicTutor I</vt:lpstr>
      <vt:lpstr>8. RadioLogicTutor II</vt:lpstr>
      <vt:lpstr>9. RadioLogicTutor III</vt:lpstr>
      <vt:lpstr>10. OrthancPi &amp; OrthancMac</vt:lpstr>
      <vt:lpstr>11. RadioLogicCreator on Mac I</vt:lpstr>
      <vt:lpstr>12. RadioLogicCreator on Mac II</vt:lpstr>
      <vt:lpstr>13. Improvements &amp; Enhancements</vt:lpstr>
      <vt:lpstr>14. The last mile</vt:lpstr>
      <vt:lpstr>15. RadioLogicCreatorPlugin</vt:lpstr>
      <vt:lpstr>16. Plugin Functions I</vt:lpstr>
      <vt:lpstr>17. Plugin Functions II</vt:lpstr>
      <vt:lpstr>18. Plugin Functions III</vt:lpstr>
      <vt:lpstr>19. Learning with quizzes</vt:lpstr>
      <vt:lpstr>20. 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RadioLogic</dc:title>
  <dc:creator>Marco BARNIG</dc:creator>
  <cp:lastModifiedBy>Marco BARNIG</cp:lastModifiedBy>
  <cp:revision>68</cp:revision>
  <dcterms:created xsi:type="dcterms:W3CDTF">2019-11-11T09:57:52Z</dcterms:created>
  <dcterms:modified xsi:type="dcterms:W3CDTF">2019-12-10T18:06:59Z</dcterms:modified>
</cp:coreProperties>
</file>